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sldIdLst>
    <p:sldId id="256" r:id="rId2"/>
    <p:sldId id="655" r:id="rId3"/>
    <p:sldId id="673" r:id="rId4"/>
    <p:sldId id="674" r:id="rId5"/>
    <p:sldId id="676" r:id="rId6"/>
    <p:sldId id="681" r:id="rId7"/>
    <p:sldId id="675" r:id="rId8"/>
    <p:sldId id="677" r:id="rId9"/>
    <p:sldId id="678" r:id="rId10"/>
    <p:sldId id="680" r:id="rId11"/>
    <p:sldId id="672" r:id="rId12"/>
  </p:sldIdLst>
  <p:sldSz cx="12192000" cy="6858000"/>
  <p:notesSz cx="6810375" cy="9942513"/>
  <p:embeddedFontLst>
    <p:embeddedFont>
      <p:font typeface="나눔바른고딕" panose="020B0603020101020101" pitchFamily="50" charset="-127"/>
      <p:regular r:id="rId14"/>
      <p:bold r:id="rId15"/>
    </p:embeddedFont>
    <p:embeddedFont>
      <p:font typeface="나눔스퀘어 Light" panose="020B0600000101010101" pitchFamily="50" charset="-127"/>
      <p:regular r:id="rId16"/>
    </p:embeddedFont>
    <p:embeddedFont>
      <p:font typeface="한컴 고딕" panose="02000500000000000000" pitchFamily="2" charset="-127"/>
      <p:regular r:id="rId17"/>
      <p:bold r:id="rId18"/>
    </p:embeddedFont>
  </p:embeddedFontLst>
  <p:defaultTextStyle>
    <a:defPPr>
      <a:defRPr lang="ko-Kore-C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1FF"/>
    <a:srgbClr val="000000"/>
    <a:srgbClr val="4472C4"/>
    <a:srgbClr val="C00000"/>
    <a:srgbClr val="EBF1F9"/>
    <a:srgbClr val="FDF1E9"/>
    <a:srgbClr val="F0F7EC"/>
    <a:srgbClr val="00A2FF"/>
    <a:srgbClr val="70AD47"/>
    <a:srgbClr val="CD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 autoAdjust="0"/>
    <p:restoredTop sz="71429" autoAdjust="0"/>
  </p:normalViewPr>
  <p:slideViewPr>
    <p:cSldViewPr snapToGrid="0" snapToObjects="1">
      <p:cViewPr varScale="1">
        <p:scale>
          <a:sx n="105" d="100"/>
          <a:sy n="105" d="100"/>
        </p:scale>
        <p:origin x="114" y="28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-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51162" cy="498853"/>
          </a:xfrm>
          <a:prstGeom prst="rect">
            <a:avLst/>
          </a:prstGeom>
        </p:spPr>
        <p:txBody>
          <a:bodyPr vert="horz" lIns="91595" tIns="45798" rIns="91595" bIns="45798" rtlCol="0"/>
          <a:lstStyle>
            <a:lvl1pPr algn="l">
              <a:defRPr sz="1200"/>
            </a:lvl1pPr>
          </a:lstStyle>
          <a:p>
            <a:endParaRPr kumimoji="1" lang="ko-Kore-CA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7637" y="0"/>
            <a:ext cx="2951162" cy="498853"/>
          </a:xfrm>
          <a:prstGeom prst="rect">
            <a:avLst/>
          </a:prstGeom>
        </p:spPr>
        <p:txBody>
          <a:bodyPr vert="horz" lIns="91595" tIns="45798" rIns="91595" bIns="45798" rtlCol="0"/>
          <a:lstStyle>
            <a:lvl1pPr algn="r">
              <a:defRPr sz="1200"/>
            </a:lvl1pPr>
          </a:lstStyle>
          <a:p>
            <a:fld id="{9BED02D6-9752-6040-B7DE-59722EDA7FAC}" type="datetimeFigureOut">
              <a:rPr kumimoji="1" lang="ko-Kore-CA" altLang="en-US" smtClean="0"/>
              <a:t>11/10/2024</a:t>
            </a:fld>
            <a:endParaRPr kumimoji="1" lang="ko-Kore-CA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95" tIns="45798" rIns="91595" bIns="45798" rtlCol="0" anchor="ctr"/>
          <a:lstStyle/>
          <a:p>
            <a:endParaRPr lang="ko-Kore-CA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84834"/>
            <a:ext cx="5448300" cy="3914865"/>
          </a:xfrm>
          <a:prstGeom prst="rect">
            <a:avLst/>
          </a:prstGeom>
        </p:spPr>
        <p:txBody>
          <a:bodyPr vert="horz" lIns="91595" tIns="45798" rIns="91595" bIns="45798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CA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3663"/>
            <a:ext cx="2951162" cy="498852"/>
          </a:xfrm>
          <a:prstGeom prst="rect">
            <a:avLst/>
          </a:prstGeom>
        </p:spPr>
        <p:txBody>
          <a:bodyPr vert="horz" lIns="91595" tIns="45798" rIns="91595" bIns="45798" rtlCol="0" anchor="b"/>
          <a:lstStyle>
            <a:lvl1pPr algn="l">
              <a:defRPr sz="1200"/>
            </a:lvl1pPr>
          </a:lstStyle>
          <a:p>
            <a:endParaRPr kumimoji="1" lang="ko-Kore-CA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7637" y="9443663"/>
            <a:ext cx="2951162" cy="498852"/>
          </a:xfrm>
          <a:prstGeom prst="rect">
            <a:avLst/>
          </a:prstGeom>
        </p:spPr>
        <p:txBody>
          <a:bodyPr vert="horz" lIns="91595" tIns="45798" rIns="91595" bIns="45798" rtlCol="0" anchor="b"/>
          <a:lstStyle>
            <a:lvl1pPr algn="r">
              <a:defRPr sz="1200"/>
            </a:lvl1pPr>
          </a:lstStyle>
          <a:p>
            <a:fld id="{4A35BDC0-0845-DE47-8DAD-01D37FA81F26}" type="slidenum">
              <a:rPr kumimoji="1" lang="ko-Kore-CA" altLang="en-US" smtClean="0"/>
              <a:t>‹#›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62364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5BDC0-0845-DE47-8DAD-01D37FA81F26}" type="slidenum">
              <a:rPr kumimoji="1" lang="ko-Kore-CA" altLang="en-US" smtClean="0"/>
              <a:t>1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013255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EB2A0-D744-6D9F-B4ED-64CFCB854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851405-9450-6540-838F-02D3E28B66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8300FD-6C0D-06F0-8814-0F79D4B21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C8EE52-E4A9-D0C2-D4C5-C7BA80B2E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5BDC0-0845-DE47-8DAD-01D37FA81F26}" type="slidenum">
              <a:rPr kumimoji="1" lang="ko-Kore-CA" altLang="en-US" smtClean="0"/>
              <a:t>10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691109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5BDC0-0845-DE47-8DAD-01D37FA81F26}" type="slidenum">
              <a:rPr kumimoji="1" lang="ko-Kore-CA" altLang="en-US" smtClean="0"/>
              <a:t>11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809621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lang="en-US" altLang="ko-KR" sz="1200" b="0" spc="-150" dirty="0">
              <a:solidFill>
                <a:srgbClr val="6C6969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5BDC0-0845-DE47-8DAD-01D37FA81F26}" type="slidenum">
              <a:rPr kumimoji="1" lang="ko-Kore-CA" altLang="en-US" smtClean="0"/>
              <a:t>2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849459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74E5A-1179-DC51-0588-DADD5A23D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678ABB-2E77-2FF9-B15F-A32137B010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628A02-D69B-FBEB-26EF-D2012AEF6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b="1" dirty="0"/>
              <a:t>클래스 설명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 err="1"/>
              <a:t>SelfAttention</a:t>
            </a:r>
            <a:r>
              <a:rPr lang="en-US" altLang="ko-KR" dirty="0"/>
              <a:t> </a:t>
            </a:r>
            <a:r>
              <a:rPr lang="ko-KR" altLang="en-US" dirty="0"/>
              <a:t>클래스는 입력 </a:t>
            </a:r>
            <a:r>
              <a:rPr lang="ko-KR" altLang="en-US" dirty="0" err="1"/>
              <a:t>텐서의</a:t>
            </a:r>
            <a:r>
              <a:rPr lang="ko-KR" altLang="en-US" dirty="0"/>
              <a:t> 서로 다른 위치 간의 상관관계를 학습하여 전역 정보를 캡처하는 </a:t>
            </a:r>
            <a:r>
              <a:rPr lang="en-US" altLang="ko-KR" dirty="0"/>
              <a:t>Self-Attention </a:t>
            </a:r>
            <a:r>
              <a:rPr lang="ko-KR" altLang="en-US" dirty="0"/>
              <a:t>모듈을 구현합니다</a:t>
            </a:r>
            <a:r>
              <a:rPr lang="en-US" altLang="ko-KR" dirty="0"/>
              <a:t>. </a:t>
            </a:r>
            <a:r>
              <a:rPr lang="ko-KR" altLang="en-US" dirty="0"/>
              <a:t>이는 입력 데이터의 멀리 떨어진 픽셀 간의 관계를 반영할 수 있는 중요한 특징입니다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__</a:t>
            </a:r>
            <a:r>
              <a:rPr lang="en-US" altLang="ko-KR" b="1" dirty="0" err="1"/>
              <a:t>init</a:t>
            </a:r>
            <a:r>
              <a:rPr lang="en-US" altLang="ko-KR" b="1" dirty="0"/>
              <a:t>__ </a:t>
            </a:r>
            <a:r>
              <a:rPr lang="ko-KR" altLang="en-US" b="1" dirty="0"/>
              <a:t>메서드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channels: </a:t>
            </a:r>
            <a:r>
              <a:rPr lang="ko-KR" altLang="en-US" dirty="0"/>
              <a:t>입력 </a:t>
            </a:r>
            <a:r>
              <a:rPr lang="ko-KR" altLang="en-US" dirty="0" err="1"/>
              <a:t>텐서의</a:t>
            </a:r>
            <a:r>
              <a:rPr lang="ko-KR" altLang="en-US" dirty="0"/>
              <a:t> </a:t>
            </a:r>
            <a:r>
              <a:rPr lang="en-US" altLang="ko-KR" dirty="0"/>
              <a:t>channel </a:t>
            </a:r>
            <a:r>
              <a:rPr lang="ko-KR" altLang="en-US" dirty="0"/>
              <a:t>수입니다</a:t>
            </a:r>
            <a:r>
              <a:rPr lang="en-US" altLang="ko-KR" dirty="0"/>
              <a:t>. Self-Attention </a:t>
            </a:r>
            <a:r>
              <a:rPr lang="ko-KR" altLang="en-US" dirty="0"/>
              <a:t>모듈은 이 </a:t>
            </a:r>
            <a:r>
              <a:rPr lang="en-US" altLang="ko-KR" dirty="0"/>
              <a:t>channel </a:t>
            </a:r>
            <a:r>
              <a:rPr lang="ko-KR" altLang="en-US" dirty="0"/>
              <a:t>수를 기준으로 </a:t>
            </a:r>
            <a:r>
              <a:rPr lang="en-US" altLang="ko-KR" dirty="0"/>
              <a:t>Conv2D </a:t>
            </a:r>
            <a:r>
              <a:rPr lang="ko-KR" altLang="en-US" dirty="0"/>
              <a:t>레이어를 통해 변환을 수행합니다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theta, phi, g: </a:t>
            </a:r>
            <a:r>
              <a:rPr lang="ko-KR" altLang="en-US" dirty="0"/>
              <a:t>각각 </a:t>
            </a:r>
            <a:r>
              <a:rPr lang="en-US" altLang="ko-KR" dirty="0"/>
              <a:t>Conv2D </a:t>
            </a:r>
            <a:r>
              <a:rPr lang="ko-KR" altLang="en-US" dirty="0"/>
              <a:t>레이어를 사용하여 </a:t>
            </a:r>
            <a:r>
              <a:rPr lang="en-US" altLang="ko-KR" dirty="0"/>
              <a:t>channel</a:t>
            </a:r>
            <a:r>
              <a:rPr lang="ko-KR" altLang="en-US" dirty="0"/>
              <a:t>을 줄여주거나 특정 표현으로 변환합니다</a:t>
            </a:r>
            <a:r>
              <a:rPr lang="en-US" altLang="ko-KR" dirty="0"/>
              <a:t>. theta</a:t>
            </a:r>
            <a:r>
              <a:rPr lang="ko-KR" altLang="en-US" dirty="0"/>
              <a:t>와 </a:t>
            </a:r>
            <a:r>
              <a:rPr lang="en-US" altLang="ko-KR" dirty="0"/>
              <a:t>phi</a:t>
            </a:r>
            <a:r>
              <a:rPr lang="ko-KR" altLang="en-US" dirty="0"/>
              <a:t>는 </a:t>
            </a:r>
            <a:r>
              <a:rPr lang="en-US" altLang="ko-KR" dirty="0"/>
              <a:t>channel</a:t>
            </a:r>
            <a:r>
              <a:rPr lang="ko-KR" altLang="en-US" dirty="0"/>
              <a:t>을 </a:t>
            </a:r>
            <a:r>
              <a:rPr lang="en-US" altLang="ko-KR" dirty="0"/>
              <a:t>1/8</a:t>
            </a:r>
            <a:r>
              <a:rPr lang="ko-KR" altLang="en-US" dirty="0"/>
              <a:t>로 줄이고</a:t>
            </a:r>
            <a:r>
              <a:rPr lang="en-US" altLang="ko-KR" dirty="0"/>
              <a:t>, g</a:t>
            </a:r>
            <a:r>
              <a:rPr lang="ko-KR" altLang="en-US" dirty="0"/>
              <a:t>는 </a:t>
            </a:r>
            <a:r>
              <a:rPr lang="en-US" altLang="ko-KR" dirty="0"/>
              <a:t>1/2</a:t>
            </a:r>
            <a:r>
              <a:rPr lang="ko-KR" altLang="en-US" dirty="0"/>
              <a:t>로 줄여서 필요한 정보를 압축한 특성 </a:t>
            </a:r>
            <a:r>
              <a:rPr lang="ko-KR" altLang="en-US" dirty="0" err="1"/>
              <a:t>맵을</a:t>
            </a:r>
            <a:r>
              <a:rPr lang="ko-KR" altLang="en-US" dirty="0"/>
              <a:t> 얻습니다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o: Self-Attention </a:t>
            </a:r>
            <a:r>
              <a:rPr lang="ko-KR" altLang="en-US" dirty="0"/>
              <a:t>결과의 출력을 원래 </a:t>
            </a:r>
            <a:r>
              <a:rPr lang="en-US" altLang="ko-KR" dirty="0"/>
              <a:t>channel</a:t>
            </a:r>
            <a:r>
              <a:rPr lang="ko-KR" altLang="en-US" dirty="0"/>
              <a:t>로 복원합니다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gamma: Self-Attention </a:t>
            </a:r>
            <a:r>
              <a:rPr lang="ko-KR" altLang="en-US" dirty="0"/>
              <a:t>결과와 원본 입력 </a:t>
            </a:r>
            <a:r>
              <a:rPr lang="ko-KR" altLang="en-US" dirty="0" err="1"/>
              <a:t>텐서를</a:t>
            </a:r>
            <a:r>
              <a:rPr lang="ko-KR" altLang="en-US" dirty="0"/>
              <a:t> </a:t>
            </a:r>
            <a:r>
              <a:rPr lang="en-US" altLang="ko-KR" dirty="0"/>
              <a:t>residual connection</a:t>
            </a:r>
            <a:r>
              <a:rPr lang="ko-KR" altLang="en-US" dirty="0"/>
              <a:t>으로 결합할 때의 가중치입니다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call </a:t>
            </a:r>
            <a:r>
              <a:rPr lang="ko-KR" altLang="en-US" b="1" dirty="0"/>
              <a:t>메서드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theta, phi, g </a:t>
            </a:r>
            <a:r>
              <a:rPr lang="ko-KR" altLang="en-US" dirty="0"/>
              <a:t>변환</a:t>
            </a:r>
            <a:r>
              <a:rPr lang="en-US" altLang="ko-KR" dirty="0"/>
              <a:t>: </a:t>
            </a:r>
            <a:r>
              <a:rPr lang="ko-KR" altLang="en-US" dirty="0"/>
              <a:t>입력 </a:t>
            </a:r>
            <a:r>
              <a:rPr lang="en-US" altLang="ko-KR" dirty="0"/>
              <a:t>x</a:t>
            </a:r>
            <a:r>
              <a:rPr lang="ko-KR" altLang="en-US" dirty="0"/>
              <a:t>의 채널 수를 줄여 다양한 특성 </a:t>
            </a:r>
            <a:r>
              <a:rPr lang="ko-KR" altLang="en-US" dirty="0" err="1"/>
              <a:t>맵을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theta, phi, g </a:t>
            </a:r>
            <a:r>
              <a:rPr lang="ko-KR" altLang="en-US" dirty="0"/>
              <a:t>재배열</a:t>
            </a:r>
            <a:r>
              <a:rPr lang="en-US" altLang="ko-KR" dirty="0"/>
              <a:t>: </a:t>
            </a:r>
            <a:r>
              <a:rPr lang="ko-KR" altLang="en-US" dirty="0"/>
              <a:t>각 변환된 </a:t>
            </a:r>
            <a:r>
              <a:rPr lang="ko-KR" altLang="en-US" dirty="0" err="1"/>
              <a:t>텐서를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en-US" altLang="ko-KR" dirty="0" err="1"/>
              <a:t>batch_size</a:t>
            </a:r>
            <a:r>
              <a:rPr lang="en-US" altLang="ko-KR" dirty="0"/>
              <a:t>, height * width, channels] </a:t>
            </a:r>
            <a:r>
              <a:rPr lang="ko-KR" altLang="en-US" dirty="0"/>
              <a:t>형식으로 재구성하여</a:t>
            </a:r>
            <a:r>
              <a:rPr lang="en-US" altLang="ko-KR" dirty="0"/>
              <a:t>, </a:t>
            </a:r>
            <a:r>
              <a:rPr lang="ko-KR" altLang="en-US" dirty="0"/>
              <a:t>각 위치 간 상관관계를 계산할 수 있도록 준비합니다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attention map </a:t>
            </a:r>
            <a:r>
              <a:rPr lang="ko-KR" altLang="en-US" dirty="0"/>
              <a:t>계산</a:t>
            </a:r>
            <a:r>
              <a:rPr lang="en-US" altLang="ko-KR" dirty="0"/>
              <a:t>: theta</a:t>
            </a:r>
            <a:r>
              <a:rPr lang="ko-KR" altLang="en-US" dirty="0"/>
              <a:t>와 </a:t>
            </a:r>
            <a:r>
              <a:rPr lang="en-US" altLang="ko-KR" dirty="0"/>
              <a:t>phi </a:t>
            </a:r>
            <a:r>
              <a:rPr lang="ko-KR" altLang="en-US" dirty="0"/>
              <a:t>간의 행렬 곱으로 위치 간의 상관관계를 계산하고</a:t>
            </a:r>
            <a:r>
              <a:rPr lang="en-US" altLang="ko-KR" dirty="0"/>
              <a:t>, </a:t>
            </a:r>
            <a:r>
              <a:rPr lang="en-US" altLang="ko-KR" dirty="0" err="1"/>
              <a:t>softmax</a:t>
            </a:r>
            <a:r>
              <a:rPr lang="ko-KR" altLang="en-US" dirty="0"/>
              <a:t>를 통해 각 위치의 상관관계를 </a:t>
            </a:r>
            <a:r>
              <a:rPr lang="ko-KR" altLang="en-US" dirty="0" err="1"/>
              <a:t>정규화합니다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Self-Attention </a:t>
            </a:r>
            <a:r>
              <a:rPr lang="ko-KR" altLang="en-US" dirty="0"/>
              <a:t>결과 </a:t>
            </a:r>
            <a:r>
              <a:rPr lang="en-US" altLang="ko-KR" dirty="0"/>
              <a:t>o </a:t>
            </a:r>
            <a:r>
              <a:rPr lang="ko-KR" altLang="en-US" dirty="0"/>
              <a:t>계산</a:t>
            </a:r>
            <a:r>
              <a:rPr lang="en-US" altLang="ko-KR" dirty="0"/>
              <a:t>: attention map</a:t>
            </a:r>
            <a:r>
              <a:rPr lang="ko-KR" altLang="en-US" dirty="0"/>
              <a:t>과 </a:t>
            </a:r>
            <a:r>
              <a:rPr lang="en-US" altLang="ko-KR" dirty="0"/>
              <a:t>g</a:t>
            </a:r>
            <a:r>
              <a:rPr lang="ko-KR" altLang="en-US" dirty="0"/>
              <a:t>의 행렬 곱을 통해 최종 </a:t>
            </a:r>
            <a:r>
              <a:rPr lang="en-US" altLang="ko-KR" dirty="0"/>
              <a:t>Self-Attention </a:t>
            </a:r>
            <a:r>
              <a:rPr lang="ko-KR" altLang="en-US" dirty="0"/>
              <a:t>값을 얻고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[</a:t>
            </a:r>
            <a:r>
              <a:rPr lang="en-US" altLang="ko-KR" dirty="0" err="1"/>
              <a:t>batch_size</a:t>
            </a:r>
            <a:r>
              <a:rPr lang="en-US" altLang="ko-KR" dirty="0"/>
              <a:t>, height, width, channels // 2] </a:t>
            </a:r>
            <a:r>
              <a:rPr lang="ko-KR" altLang="en-US" dirty="0"/>
              <a:t>형태로 변환합니다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Residual Connection: </a:t>
            </a:r>
            <a:r>
              <a:rPr lang="ko-KR" altLang="en-US" dirty="0"/>
              <a:t>원본 입력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Self-Attention </a:t>
            </a:r>
            <a:r>
              <a:rPr lang="ko-KR" altLang="en-US" dirty="0"/>
              <a:t>결과를 </a:t>
            </a:r>
            <a:r>
              <a:rPr lang="en-US" altLang="ko-KR" dirty="0"/>
              <a:t>gamma </a:t>
            </a:r>
            <a:r>
              <a:rPr lang="ko-KR" altLang="en-US" dirty="0"/>
              <a:t>가중치로 조정해 결합함으로써 </a:t>
            </a:r>
            <a:r>
              <a:rPr lang="en-US" altLang="ko-KR" dirty="0"/>
              <a:t>Self-Attention</a:t>
            </a:r>
            <a:r>
              <a:rPr lang="ko-KR" altLang="en-US" dirty="0"/>
              <a:t>의 효과를 가미한 출력을 생성합니다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r>
              <a:rPr lang="ko-KR" altLang="en-US" dirty="0"/>
              <a:t>이 클래스는 전역 정보를 반영한 특성 </a:t>
            </a:r>
            <a:r>
              <a:rPr lang="ko-KR" altLang="en-US" dirty="0" err="1"/>
              <a:t>맵을</a:t>
            </a:r>
            <a:r>
              <a:rPr lang="ko-KR" altLang="en-US" dirty="0"/>
              <a:t> 얻어</a:t>
            </a:r>
            <a:r>
              <a:rPr lang="en-US" altLang="ko-KR" dirty="0"/>
              <a:t>, </a:t>
            </a:r>
            <a:r>
              <a:rPr lang="ko-KR" altLang="en-US" dirty="0"/>
              <a:t>이미지 생성 모델에서 세부적이고 자연스러운 이미지를 생성하는 데 중요한 역할을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F92A61-4C37-6B0C-4043-08D0081881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5BDC0-0845-DE47-8DAD-01D37FA81F26}" type="slidenum">
              <a:rPr kumimoji="1" lang="ko-Kore-CA" altLang="en-US" smtClean="0"/>
              <a:t>3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342412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D2361-424A-B5F3-75A2-C8C1C516E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34FA3E-B1C0-1561-2979-3AF89F0A9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E2C37D-990B-0AA8-95EC-043AA88BD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클래스 설명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SpectralNorm</a:t>
            </a:r>
            <a:r>
              <a:rPr lang="en-US" altLang="ko-KR" dirty="0"/>
              <a:t> </a:t>
            </a:r>
            <a:r>
              <a:rPr lang="ko-KR" altLang="en-US" dirty="0"/>
              <a:t>클래스는 입력으로 주어진 </a:t>
            </a:r>
            <a:r>
              <a:rPr lang="en-US" altLang="ko-KR" dirty="0"/>
              <a:t>layer</a:t>
            </a:r>
            <a:r>
              <a:rPr lang="ko-KR" altLang="en-US" dirty="0"/>
              <a:t>에 대해 스펙트럼 정규화를 적용하여</a:t>
            </a:r>
            <a:r>
              <a:rPr lang="en-US" altLang="ko-KR" dirty="0"/>
              <a:t>, </a:t>
            </a:r>
            <a:r>
              <a:rPr lang="ko-KR" altLang="en-US" dirty="0"/>
              <a:t>가중치의 스펙트럼 노름을 제한합니다</a:t>
            </a:r>
            <a:r>
              <a:rPr lang="en-US" altLang="ko-KR" dirty="0"/>
              <a:t>. </a:t>
            </a:r>
            <a:r>
              <a:rPr lang="ko-KR" altLang="en-US" dirty="0"/>
              <a:t>이는 학습을 </a:t>
            </a:r>
            <a:r>
              <a:rPr lang="ko-KR" altLang="en-US" dirty="0" err="1"/>
              <a:t>안정화하는</a:t>
            </a:r>
            <a:r>
              <a:rPr lang="ko-KR" altLang="en-US" dirty="0"/>
              <a:t> 데 도움을 주며</a:t>
            </a:r>
            <a:r>
              <a:rPr lang="en-US" altLang="ko-KR" dirty="0"/>
              <a:t>, GAN</a:t>
            </a:r>
            <a:r>
              <a:rPr lang="ko-KR" altLang="en-US" dirty="0"/>
              <a:t>의 </a:t>
            </a:r>
            <a:r>
              <a:rPr lang="en-US" altLang="ko-KR" dirty="0"/>
              <a:t>Discriminator</a:t>
            </a:r>
            <a:r>
              <a:rPr lang="ko-KR" altLang="en-US" dirty="0"/>
              <a:t>에서 유용하게 사용됩니다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b="1" dirty="0"/>
              <a:t>__</a:t>
            </a:r>
            <a:r>
              <a:rPr lang="en-US" altLang="ko-KR" b="1" dirty="0" err="1"/>
              <a:t>init</a:t>
            </a:r>
            <a:r>
              <a:rPr lang="en-US" altLang="ko-KR" b="1" dirty="0"/>
              <a:t>__ </a:t>
            </a:r>
            <a:r>
              <a:rPr lang="ko-KR" altLang="en-US" b="1" dirty="0"/>
              <a:t>메서드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layer: </a:t>
            </a:r>
            <a:r>
              <a:rPr lang="ko-KR" altLang="en-US" dirty="0"/>
              <a:t>정규화를 적용할 레이어를 저장합니다</a:t>
            </a:r>
            <a:r>
              <a:rPr lang="en-US" altLang="ko-KR" dirty="0"/>
              <a:t>. </a:t>
            </a:r>
            <a:r>
              <a:rPr lang="ko-KR" altLang="en-US" dirty="0"/>
              <a:t>주로 </a:t>
            </a:r>
            <a:r>
              <a:rPr lang="en-US" altLang="ko-KR" dirty="0"/>
              <a:t>Conv2D </a:t>
            </a:r>
            <a:r>
              <a:rPr lang="ko-KR" altLang="en-US" dirty="0"/>
              <a:t>레이어가 전달되며</a:t>
            </a:r>
            <a:r>
              <a:rPr lang="en-US" altLang="ko-KR" dirty="0"/>
              <a:t>, </a:t>
            </a:r>
            <a:r>
              <a:rPr lang="ko-KR" altLang="en-US" dirty="0"/>
              <a:t>해당 레이어의 가중치를 </a:t>
            </a:r>
            <a:r>
              <a:rPr lang="ko-KR" altLang="en-US" dirty="0" err="1"/>
              <a:t>정규화하여</a:t>
            </a:r>
            <a:r>
              <a:rPr lang="ko-KR" altLang="en-US" dirty="0"/>
              <a:t> 모델의 학습 안정성을 높이는 역할을 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b="1" dirty="0"/>
              <a:t>build </a:t>
            </a:r>
            <a:r>
              <a:rPr lang="ko-KR" altLang="en-US" b="1" dirty="0"/>
              <a:t>메서드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build: </a:t>
            </a:r>
            <a:r>
              <a:rPr lang="ko-KR" altLang="en-US" dirty="0"/>
              <a:t>전달된 </a:t>
            </a:r>
            <a:r>
              <a:rPr lang="en-US" altLang="ko-KR" dirty="0"/>
              <a:t>layer</a:t>
            </a:r>
            <a:r>
              <a:rPr lang="ko-KR" altLang="en-US" dirty="0"/>
              <a:t>가 아직 </a:t>
            </a:r>
            <a:r>
              <a:rPr lang="ko-KR" altLang="en-US" dirty="0" err="1"/>
              <a:t>빌드되지</a:t>
            </a:r>
            <a:r>
              <a:rPr lang="ko-KR" altLang="en-US" dirty="0"/>
              <a:t> 않았다면</a:t>
            </a:r>
            <a:r>
              <a:rPr lang="en-US" altLang="ko-KR" dirty="0"/>
              <a:t>, </a:t>
            </a:r>
            <a:r>
              <a:rPr lang="en-US" altLang="ko-KR" dirty="0" err="1"/>
              <a:t>input_shape</a:t>
            </a:r>
            <a:r>
              <a:rPr lang="ko-KR" altLang="en-US" dirty="0"/>
              <a:t>에 맞춰 </a:t>
            </a:r>
            <a:r>
              <a:rPr lang="en-US" altLang="ko-KR" dirty="0"/>
              <a:t>layer</a:t>
            </a:r>
            <a:r>
              <a:rPr lang="ko-KR" altLang="en-US" dirty="0"/>
              <a:t>를 빌드합니다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layer</a:t>
            </a:r>
            <a:r>
              <a:rPr lang="ko-KR" altLang="en-US" dirty="0"/>
              <a:t>가 동적으로 </a:t>
            </a:r>
            <a:r>
              <a:rPr lang="ko-KR" altLang="en-US" dirty="0" err="1"/>
              <a:t>빌드될</a:t>
            </a:r>
            <a:r>
              <a:rPr lang="ko-KR" altLang="en-US" dirty="0"/>
              <a:t> 수 있도록 지원합니다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해당 </a:t>
            </a:r>
            <a:r>
              <a:rPr lang="en-US" altLang="ko-KR" dirty="0"/>
              <a:t>layer</a:t>
            </a:r>
            <a:r>
              <a:rPr lang="ko-KR" altLang="en-US" dirty="0"/>
              <a:t>가 아직 </a:t>
            </a:r>
            <a:r>
              <a:rPr lang="ko-KR" altLang="en-US" b="1" dirty="0"/>
              <a:t>입력 </a:t>
            </a:r>
            <a:r>
              <a:rPr lang="ko-KR" altLang="en-US" b="1" dirty="0" err="1"/>
              <a:t>텐서의</a:t>
            </a:r>
            <a:r>
              <a:rPr lang="ko-KR" altLang="en-US" b="1" dirty="0"/>
              <a:t> 크기</a:t>
            </a:r>
            <a:r>
              <a:rPr lang="en-US" altLang="ko-KR" b="1" dirty="0"/>
              <a:t>(</a:t>
            </a:r>
            <a:r>
              <a:rPr lang="en-US" altLang="ko-KR" b="1" dirty="0" err="1"/>
              <a:t>input_shape</a:t>
            </a:r>
            <a:r>
              <a:rPr lang="en-US" altLang="ko-KR" b="1" dirty="0"/>
              <a:t>)</a:t>
            </a:r>
            <a:r>
              <a:rPr lang="ko-KR" altLang="en-US" b="1" dirty="0"/>
              <a:t>를 기반으로 필요한 가중치를 초기화하지 않았다</a:t>
            </a:r>
            <a:r>
              <a:rPr lang="ko-KR" altLang="en-US" dirty="0"/>
              <a:t>는 뜻입니다</a:t>
            </a:r>
            <a:r>
              <a:rPr lang="en-US" altLang="ko-KR" dirty="0"/>
              <a:t>. </a:t>
            </a:r>
            <a:r>
              <a:rPr lang="en-US" altLang="ko-KR" dirty="0" err="1"/>
              <a:t>Keras</a:t>
            </a:r>
            <a:r>
              <a:rPr lang="ko-KR" altLang="en-US" dirty="0"/>
              <a:t>의 레이어는 입력 크기를 알기 전까지는 가중치를 초기화하지 않는데</a:t>
            </a:r>
            <a:r>
              <a:rPr lang="en-US" altLang="ko-KR" dirty="0"/>
              <a:t>, </a:t>
            </a:r>
            <a:r>
              <a:rPr lang="ko-KR" altLang="en-US" dirty="0"/>
              <a:t>이 초기화 과정을 </a:t>
            </a:r>
            <a:r>
              <a:rPr lang="en-US" altLang="ko-KR" dirty="0"/>
              <a:t>"</a:t>
            </a:r>
            <a:r>
              <a:rPr lang="ko-KR" altLang="en-US" dirty="0"/>
              <a:t>빌드</a:t>
            </a:r>
            <a:r>
              <a:rPr lang="en-US" altLang="ko-KR" dirty="0"/>
              <a:t>(build)"</a:t>
            </a:r>
            <a:r>
              <a:rPr lang="ko-KR" altLang="en-US" dirty="0"/>
              <a:t>라고 부릅니다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b="1" dirty="0"/>
              <a:t>call </a:t>
            </a:r>
            <a:r>
              <a:rPr lang="ko-KR" altLang="en-US" b="1" dirty="0"/>
              <a:t>메서드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weight: layer</a:t>
            </a:r>
            <a:r>
              <a:rPr lang="ko-KR" altLang="en-US" dirty="0"/>
              <a:t>의 가중치 행렬입니다</a:t>
            </a:r>
            <a:r>
              <a:rPr lang="en-US" altLang="ko-KR" dirty="0"/>
              <a:t>. Conv2D </a:t>
            </a:r>
            <a:r>
              <a:rPr lang="ko-KR" altLang="en-US" dirty="0"/>
              <a:t>레이어의 경우</a:t>
            </a:r>
            <a:r>
              <a:rPr lang="en-US" altLang="ko-KR" dirty="0"/>
              <a:t>, </a:t>
            </a:r>
            <a:r>
              <a:rPr lang="ko-KR" altLang="en-US" dirty="0"/>
              <a:t>이 가중치 행렬은 각 필터의 파라미터를 포함합니다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sigma: weight </a:t>
            </a:r>
            <a:r>
              <a:rPr lang="ko-KR" altLang="en-US" dirty="0"/>
              <a:t>행렬의 스펙트럼 노름입니다</a:t>
            </a:r>
            <a:r>
              <a:rPr lang="en-US" altLang="ko-KR" dirty="0"/>
              <a:t>. </a:t>
            </a:r>
            <a:r>
              <a:rPr lang="en-US" altLang="ko-KR" dirty="0" err="1"/>
              <a:t>tf.linalg.norm</a:t>
            </a:r>
            <a:r>
              <a:rPr lang="ko-KR" altLang="en-US" dirty="0"/>
              <a:t>을 사용해 </a:t>
            </a:r>
            <a:r>
              <a:rPr lang="en-US" altLang="ko-KR" dirty="0"/>
              <a:t>2-</a:t>
            </a:r>
            <a:r>
              <a:rPr lang="ko-KR" altLang="en-US" dirty="0"/>
              <a:t>노름을 계산하여</a:t>
            </a:r>
            <a:r>
              <a:rPr lang="en-US" altLang="ko-KR" dirty="0"/>
              <a:t>, </a:t>
            </a:r>
            <a:r>
              <a:rPr lang="ko-KR" altLang="en-US" dirty="0"/>
              <a:t>가중치 행렬을 가장 큰 </a:t>
            </a:r>
            <a:r>
              <a:rPr lang="ko-KR" altLang="en-US" dirty="0" err="1"/>
              <a:t>특이값으로</a:t>
            </a:r>
            <a:r>
              <a:rPr lang="ko-KR" altLang="en-US" dirty="0"/>
              <a:t> 나누어 </a:t>
            </a:r>
            <a:r>
              <a:rPr lang="ko-KR" altLang="en-US" dirty="0" err="1"/>
              <a:t>정규화합니다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self.layer.kernel.assign</a:t>
            </a:r>
            <a:r>
              <a:rPr lang="en-US" altLang="ko-KR" dirty="0"/>
              <a:t>(weight / sigma): </a:t>
            </a:r>
            <a:r>
              <a:rPr lang="ko-KR" altLang="en-US" dirty="0"/>
              <a:t>가중치 행렬을 스펙트럼 노름으로 </a:t>
            </a:r>
            <a:r>
              <a:rPr lang="ko-KR" altLang="en-US" dirty="0" err="1"/>
              <a:t>정규화하여</a:t>
            </a:r>
            <a:r>
              <a:rPr lang="ko-KR" altLang="en-US" dirty="0"/>
              <a:t> </a:t>
            </a:r>
            <a:r>
              <a:rPr lang="en-US" altLang="ko-KR" dirty="0"/>
              <a:t>weight</a:t>
            </a:r>
            <a:r>
              <a:rPr lang="ko-KR" altLang="en-US" dirty="0"/>
              <a:t>에 다시 할당합니다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return </a:t>
            </a:r>
            <a:r>
              <a:rPr lang="en-US" altLang="ko-KR" dirty="0" err="1"/>
              <a:t>self.layer</a:t>
            </a:r>
            <a:r>
              <a:rPr lang="en-US" altLang="ko-KR" dirty="0"/>
              <a:t>(inputs): </a:t>
            </a:r>
            <a:r>
              <a:rPr lang="ko-KR" altLang="en-US" dirty="0" err="1"/>
              <a:t>정규화된</a:t>
            </a:r>
            <a:r>
              <a:rPr lang="ko-KR" altLang="en-US" dirty="0"/>
              <a:t> 가중치가 적용된 </a:t>
            </a:r>
            <a:r>
              <a:rPr lang="en-US" altLang="ko-KR" dirty="0"/>
              <a:t>layer</a:t>
            </a:r>
            <a:r>
              <a:rPr lang="ko-KR" altLang="en-US" dirty="0"/>
              <a:t>의 </a:t>
            </a:r>
            <a:r>
              <a:rPr lang="ko-KR" altLang="en-US" dirty="0" err="1"/>
              <a:t>출력값을</a:t>
            </a:r>
            <a:r>
              <a:rPr lang="ko-KR" altLang="en-US" dirty="0"/>
              <a:t> 반환합니다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F10BA6-EAC4-87EA-F058-43DDD2A7DC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5BDC0-0845-DE47-8DAD-01D37FA81F26}" type="slidenum">
              <a:rPr kumimoji="1" lang="ko-Kore-CA" altLang="en-US" smtClean="0"/>
              <a:t>4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039526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93DF9-1367-7020-7DF9-8007E7F64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38328C-7217-8178-C697-2886F4C5A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619EBC-E709-9E13-98A7-9A1BE5902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각 구성 요소의 역할 설명</a:t>
            </a:r>
          </a:p>
          <a:p>
            <a:pPr>
              <a:buFont typeface="+mj-lt"/>
              <a:buAutoNum type="arabicPeriod"/>
            </a:pPr>
            <a:r>
              <a:rPr lang="en-US" altLang="ko-KR" b="1" dirty="0" err="1"/>
              <a:t>latent_dim</a:t>
            </a:r>
            <a:r>
              <a:rPr lang="en-US" altLang="ko-KR" dirty="0"/>
              <a:t>: </a:t>
            </a:r>
            <a:r>
              <a:rPr lang="ko-KR" altLang="en-US" dirty="0"/>
              <a:t>잠재 벡터의 차원입니다</a:t>
            </a:r>
            <a:r>
              <a:rPr lang="en-US" altLang="ko-KR" dirty="0"/>
              <a:t>. </a:t>
            </a:r>
            <a:r>
              <a:rPr lang="ko-KR" altLang="en-US" dirty="0"/>
              <a:t>이 벡터는 무작위 </a:t>
            </a:r>
            <a:r>
              <a:rPr lang="ko-KR" altLang="en-US" dirty="0" err="1"/>
              <a:t>샘플링된</a:t>
            </a:r>
            <a:r>
              <a:rPr lang="ko-KR" altLang="en-US" dirty="0"/>
              <a:t> 값으로</a:t>
            </a:r>
            <a:r>
              <a:rPr lang="en-US" altLang="ko-KR" dirty="0"/>
              <a:t>, Generator</a:t>
            </a:r>
            <a:r>
              <a:rPr lang="ko-KR" altLang="en-US" dirty="0"/>
              <a:t>는 이를 기반으로 새로운 이미지를 생성합니다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 err="1"/>
              <a:t>layers.Input</a:t>
            </a:r>
            <a:r>
              <a:rPr lang="en-US" altLang="ko-KR" dirty="0"/>
              <a:t>: </a:t>
            </a:r>
            <a:r>
              <a:rPr lang="ko-KR" altLang="en-US" dirty="0"/>
              <a:t>입력 </a:t>
            </a:r>
            <a:r>
              <a:rPr lang="ko-KR" altLang="en-US" dirty="0" err="1"/>
              <a:t>텐서입니다</a:t>
            </a:r>
            <a:r>
              <a:rPr lang="en-US" altLang="ko-KR" dirty="0"/>
              <a:t>. </a:t>
            </a:r>
            <a:r>
              <a:rPr lang="ko-KR" altLang="en-US" dirty="0"/>
              <a:t>입력의 형태는 </a:t>
            </a:r>
            <a:r>
              <a:rPr lang="en-US" altLang="ko-KR" dirty="0"/>
              <a:t>(</a:t>
            </a:r>
            <a:r>
              <a:rPr lang="en-US" altLang="ko-KR" dirty="0" err="1"/>
              <a:t>latent_dim</a:t>
            </a:r>
            <a:r>
              <a:rPr lang="en-US" altLang="ko-KR" dirty="0"/>
              <a:t>,)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잠재 벡터를 받아들이도록 설정합니다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첫 번째 </a:t>
            </a:r>
            <a:r>
              <a:rPr lang="en-US" altLang="ko-KR" b="1" dirty="0"/>
              <a:t>Dense </a:t>
            </a:r>
            <a:r>
              <a:rPr lang="ko-KR" altLang="en-US" b="1" dirty="0"/>
              <a:t>레이어</a:t>
            </a:r>
            <a:r>
              <a:rPr lang="en-US" altLang="ko-KR" dirty="0"/>
              <a:t>: </a:t>
            </a:r>
            <a:r>
              <a:rPr lang="ko-KR" altLang="en-US" dirty="0"/>
              <a:t>잠재 벡터를 </a:t>
            </a:r>
            <a:r>
              <a:rPr lang="en-US" altLang="ko-KR" dirty="0"/>
              <a:t>4x4x256 </a:t>
            </a:r>
            <a:r>
              <a:rPr lang="ko-KR" altLang="en-US" dirty="0"/>
              <a:t>크기로 변환하여 초기 특징 </a:t>
            </a:r>
            <a:r>
              <a:rPr lang="ko-KR" altLang="en-US" dirty="0" err="1"/>
              <a:t>맵을</a:t>
            </a:r>
            <a:r>
              <a:rPr lang="ko-KR" altLang="en-US" dirty="0"/>
              <a:t> 만듭니다</a:t>
            </a:r>
            <a:r>
              <a:rPr lang="en-US" altLang="ko-KR" dirty="0"/>
              <a:t>. </a:t>
            </a:r>
            <a:r>
              <a:rPr lang="ko-KR" altLang="en-US" dirty="0"/>
              <a:t>이로써 이후 레이어에서 </a:t>
            </a:r>
            <a:r>
              <a:rPr lang="en-US" altLang="ko-KR" dirty="0"/>
              <a:t>2D Conv </a:t>
            </a:r>
            <a:r>
              <a:rPr lang="ko-KR" altLang="en-US" dirty="0"/>
              <a:t>연산이 가능해집니다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Batch Normalization</a:t>
            </a:r>
            <a:r>
              <a:rPr lang="en-US" altLang="ko-KR" dirty="0"/>
              <a:t>: </a:t>
            </a:r>
            <a:r>
              <a:rPr lang="ko-KR" altLang="en-US" dirty="0"/>
              <a:t>각 레이어 출력에 대해 </a:t>
            </a:r>
            <a:r>
              <a:rPr lang="en-US" altLang="ko-KR" dirty="0"/>
              <a:t>Batch Normalization</a:t>
            </a:r>
            <a:r>
              <a:rPr lang="ko-KR" altLang="en-US" dirty="0"/>
              <a:t>을 적용하여 학습의 안정성을 향상시키고</a:t>
            </a:r>
            <a:r>
              <a:rPr lang="en-US" altLang="ko-KR" dirty="0"/>
              <a:t>, </a:t>
            </a:r>
            <a:r>
              <a:rPr lang="ko-KR" altLang="en-US" dirty="0"/>
              <a:t>경사 소실 문제를 완화합니다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 err="1"/>
              <a:t>ReLU</a:t>
            </a:r>
            <a:r>
              <a:rPr lang="en-US" altLang="ko-KR" b="1" dirty="0"/>
              <a:t> </a:t>
            </a:r>
            <a:r>
              <a:rPr lang="ko-KR" altLang="en-US" b="1" dirty="0"/>
              <a:t>활성화 함수</a:t>
            </a:r>
            <a:r>
              <a:rPr lang="en-US" altLang="ko-KR" dirty="0"/>
              <a:t>: </a:t>
            </a:r>
            <a:r>
              <a:rPr lang="ko-KR" altLang="en-US" dirty="0"/>
              <a:t>비선형성을 추가하여 모델이 더 복잡한 특징을 학습할 수 있도록 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Reshape </a:t>
            </a:r>
            <a:r>
              <a:rPr lang="ko-KR" altLang="en-US" b="1" dirty="0"/>
              <a:t>레이어</a:t>
            </a:r>
            <a:r>
              <a:rPr lang="en-US" altLang="ko-KR" dirty="0"/>
              <a:t>: </a:t>
            </a:r>
            <a:r>
              <a:rPr lang="ko-KR" altLang="en-US" dirty="0"/>
              <a:t>첫 번째 </a:t>
            </a:r>
            <a:r>
              <a:rPr lang="en-US" altLang="ko-KR" dirty="0"/>
              <a:t>Dense </a:t>
            </a:r>
            <a:r>
              <a:rPr lang="ko-KR" altLang="en-US" dirty="0"/>
              <a:t>레이어의 출력을 </a:t>
            </a:r>
            <a:r>
              <a:rPr lang="en-US" altLang="ko-KR" dirty="0"/>
              <a:t>(4, 4, 256) </a:t>
            </a:r>
            <a:r>
              <a:rPr lang="ko-KR" altLang="en-US" dirty="0"/>
              <a:t>형태로 변환하여 </a:t>
            </a:r>
            <a:r>
              <a:rPr lang="en-US" altLang="ko-KR" dirty="0"/>
              <a:t>Conv2DTranspose </a:t>
            </a:r>
            <a:r>
              <a:rPr lang="ko-KR" altLang="en-US" dirty="0"/>
              <a:t>레이어에 입력으로 사용할 수 있게 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Conv2DTranspose </a:t>
            </a:r>
            <a:r>
              <a:rPr lang="ko-KR" altLang="en-US" b="1" dirty="0"/>
              <a:t>레이어들</a:t>
            </a:r>
            <a:r>
              <a:rPr lang="en-US" altLang="ko-KR" dirty="0"/>
              <a:t>: </a:t>
            </a:r>
            <a:r>
              <a:rPr lang="ko-KR" altLang="en-US" dirty="0"/>
              <a:t>각각의 </a:t>
            </a:r>
            <a:r>
              <a:rPr lang="en-US" altLang="ko-KR" dirty="0"/>
              <a:t>Conv2DTranspose </a:t>
            </a:r>
            <a:r>
              <a:rPr lang="ko-KR" altLang="en-US" dirty="0"/>
              <a:t>레이어는 이미지 크기를 점진적으로 키우며 채널 수를 줄입니다</a:t>
            </a:r>
            <a:r>
              <a:rPr lang="en-US" altLang="ko-KR" dirty="0"/>
              <a:t>. </a:t>
            </a:r>
            <a:r>
              <a:rPr lang="ko-KR" altLang="en-US" dirty="0"/>
              <a:t>이를 통해 잠재 벡터를 </a:t>
            </a:r>
            <a:r>
              <a:rPr lang="en-US" altLang="ko-KR" dirty="0"/>
              <a:t>32x32 </a:t>
            </a:r>
            <a:r>
              <a:rPr lang="ko-KR" altLang="en-US" dirty="0"/>
              <a:t>크기의 이미지로 변환합니다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b="1" dirty="0"/>
              <a:t>8x8x128, 16x16x64, 32x32x32</a:t>
            </a:r>
            <a:r>
              <a:rPr lang="en-US" altLang="ko-KR" dirty="0"/>
              <a:t>: </a:t>
            </a:r>
            <a:r>
              <a:rPr lang="ko-KR" altLang="en-US" dirty="0"/>
              <a:t>이미지 크기 확장을 통해 점진적으로 해상도를 높입니다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Self-Attention </a:t>
            </a:r>
            <a:r>
              <a:rPr lang="ko-KR" altLang="en-US" b="1" dirty="0"/>
              <a:t>레이어</a:t>
            </a:r>
            <a:r>
              <a:rPr lang="en-US" altLang="ko-KR" dirty="0"/>
              <a:t>: </a:t>
            </a:r>
            <a:r>
              <a:rPr lang="ko-KR" altLang="en-US" dirty="0"/>
              <a:t>이미지의 전역적 상관관계를 학습하여 더 자연스러운 이미지 생성을 </a:t>
            </a:r>
            <a:r>
              <a:rPr lang="ko-KR" altLang="en-US" dirty="0" err="1"/>
              <a:t>돕습니다</a:t>
            </a:r>
            <a:r>
              <a:rPr lang="en-US" altLang="ko-KR" dirty="0"/>
              <a:t>. </a:t>
            </a:r>
            <a:r>
              <a:rPr lang="ko-KR" altLang="en-US" dirty="0"/>
              <a:t>이를 통해 이미지 내에서 멀리 떨어진 위치 간의 관계를 반영할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최종 </a:t>
            </a:r>
            <a:r>
              <a:rPr lang="en-US" altLang="ko-KR" b="1" dirty="0"/>
              <a:t>Conv2DTranspose </a:t>
            </a:r>
            <a:r>
              <a:rPr lang="ko-KR" altLang="en-US" b="1" dirty="0"/>
              <a:t>레이어</a:t>
            </a:r>
            <a:r>
              <a:rPr lang="en-US" altLang="ko-KR" dirty="0"/>
              <a:t>: 3</a:t>
            </a:r>
            <a:r>
              <a:rPr lang="ko-KR" altLang="en-US" dirty="0"/>
              <a:t>채널 </a:t>
            </a:r>
            <a:r>
              <a:rPr lang="en-US" altLang="ko-KR" dirty="0"/>
              <a:t>(RGB) </a:t>
            </a:r>
            <a:r>
              <a:rPr lang="ko-KR" altLang="en-US" dirty="0"/>
              <a:t>이미지로 변환하며</a:t>
            </a:r>
            <a:r>
              <a:rPr lang="en-US" altLang="ko-KR" dirty="0"/>
              <a:t>, tanh </a:t>
            </a:r>
            <a:r>
              <a:rPr lang="ko-KR" altLang="en-US" dirty="0"/>
              <a:t>활성화 함수를 사용하여 최종 출력 값을 </a:t>
            </a:r>
            <a:r>
              <a:rPr lang="en-US" altLang="ko-KR" dirty="0"/>
              <a:t>[-1, 1] </a:t>
            </a:r>
            <a:r>
              <a:rPr lang="ko-KR" altLang="en-US" dirty="0"/>
              <a:t>범위로 제한합니다</a:t>
            </a:r>
            <a:r>
              <a:rPr lang="en-US" altLang="ko-KR" dirty="0"/>
              <a:t>. </a:t>
            </a:r>
            <a:r>
              <a:rPr lang="ko-KR" altLang="en-US" dirty="0"/>
              <a:t>이는 픽셀 값을 적절한 범위로 </a:t>
            </a:r>
            <a:r>
              <a:rPr lang="ko-KR" altLang="en-US" dirty="0" err="1"/>
              <a:t>정규화하는</a:t>
            </a:r>
            <a:r>
              <a:rPr lang="ko-KR" altLang="en-US" dirty="0"/>
              <a:t> 데 도움이 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 err="1"/>
              <a:t>tf.keras.Model</a:t>
            </a:r>
            <a:r>
              <a:rPr lang="en-US" altLang="ko-KR" dirty="0"/>
              <a:t>: inputs</a:t>
            </a:r>
            <a:r>
              <a:rPr lang="ko-KR" altLang="en-US" dirty="0"/>
              <a:t>와 </a:t>
            </a:r>
            <a:r>
              <a:rPr lang="en-US" altLang="ko-KR" dirty="0"/>
              <a:t>outputs</a:t>
            </a:r>
            <a:r>
              <a:rPr lang="ko-KR" altLang="en-US" dirty="0"/>
              <a:t>을 연결하여 완성된 </a:t>
            </a:r>
            <a:r>
              <a:rPr lang="en-US" altLang="ko-KR" dirty="0"/>
              <a:t>Generator </a:t>
            </a:r>
            <a:r>
              <a:rPr lang="ko-KR" altLang="en-US" dirty="0"/>
              <a:t>모델을 생성합니다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98EF10-BC9D-BDB0-2767-08E638622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5BDC0-0845-DE47-8DAD-01D37FA81F26}" type="slidenum">
              <a:rPr kumimoji="1" lang="ko-Kore-CA" altLang="en-US" smtClean="0"/>
              <a:t>5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525534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5ACEA-8E0C-30EB-E5E8-738A10799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B38E70-F1DC-14D7-7A2F-2185C5514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616F42-F8D7-8CD0-A0CA-4693BF875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/>
              <a:t>layers.Input</a:t>
            </a:r>
            <a:r>
              <a:rPr lang="en-US" altLang="ko-KR" dirty="0"/>
              <a:t>: Discriminator</a:t>
            </a:r>
            <a:r>
              <a:rPr lang="ko-KR" altLang="en-US" dirty="0"/>
              <a:t>의 입력으로 </a:t>
            </a:r>
            <a:r>
              <a:rPr lang="en-US" altLang="ko-KR" dirty="0"/>
              <a:t>32x32 </a:t>
            </a:r>
            <a:r>
              <a:rPr lang="ko-KR" altLang="en-US" dirty="0"/>
              <a:t>크기의 </a:t>
            </a:r>
            <a:r>
              <a:rPr lang="en-US" altLang="ko-KR" dirty="0"/>
              <a:t>3</a:t>
            </a:r>
            <a:r>
              <a:rPr lang="ko-KR" altLang="en-US" dirty="0"/>
              <a:t>채널</a:t>
            </a:r>
            <a:r>
              <a:rPr lang="en-US" altLang="ko-KR" dirty="0"/>
              <a:t>(RGB) </a:t>
            </a:r>
            <a:r>
              <a:rPr lang="ko-KR" altLang="en-US" dirty="0"/>
              <a:t>이미지를 받습니다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GAN</a:t>
            </a:r>
            <a:r>
              <a:rPr lang="ko-KR" altLang="en-US" dirty="0"/>
              <a:t>의 입력 이미지 크기와 일치합니다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Conv2D + Spectral Normalization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Spectral Normalization</a:t>
            </a:r>
            <a:r>
              <a:rPr lang="ko-KR" altLang="en-US" dirty="0"/>
              <a:t>을 적용하여 각 </a:t>
            </a:r>
            <a:r>
              <a:rPr lang="en-US" altLang="ko-KR" dirty="0"/>
              <a:t>Conv2D </a:t>
            </a:r>
            <a:r>
              <a:rPr lang="ko-KR" altLang="en-US" dirty="0"/>
              <a:t>레이어의 가중치를 </a:t>
            </a:r>
            <a:r>
              <a:rPr lang="ko-KR" altLang="en-US" dirty="0" err="1"/>
              <a:t>정규화합니다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GAN</a:t>
            </a:r>
            <a:r>
              <a:rPr lang="ko-KR" altLang="en-US" dirty="0"/>
              <a:t>의 </a:t>
            </a:r>
            <a:r>
              <a:rPr lang="en-US" altLang="ko-KR" dirty="0"/>
              <a:t>Discriminator</a:t>
            </a:r>
            <a:r>
              <a:rPr lang="ko-KR" altLang="en-US" dirty="0"/>
              <a:t>가 학습 중 불안정해지지 않도록 도와주며</a:t>
            </a:r>
            <a:r>
              <a:rPr lang="en-US" altLang="ko-KR" dirty="0"/>
              <a:t>, </a:t>
            </a:r>
            <a:r>
              <a:rPr lang="ko-KR" altLang="en-US" dirty="0"/>
              <a:t>학습 안정성을 높입니다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커널 크기 </a:t>
            </a:r>
            <a:r>
              <a:rPr lang="en-US" altLang="ko-KR" dirty="0"/>
              <a:t>4, </a:t>
            </a:r>
            <a:r>
              <a:rPr lang="ko-KR" altLang="en-US" dirty="0" err="1"/>
              <a:t>스트라이드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로 설정된 </a:t>
            </a:r>
            <a:r>
              <a:rPr lang="en-US" altLang="ko-KR" dirty="0"/>
              <a:t>Conv2D </a:t>
            </a:r>
            <a:r>
              <a:rPr lang="ko-KR" altLang="en-US" dirty="0"/>
              <a:t>레이어들은 입력 이미지의 크기를 점진적으로 줄이면서 중요한 특징을 추출합니다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b="1" dirty="0" err="1"/>
              <a:t>LeakyReLU</a:t>
            </a:r>
            <a:r>
              <a:rPr lang="en-US" altLang="ko-KR" b="1" dirty="0"/>
              <a:t> </a:t>
            </a:r>
            <a:r>
              <a:rPr lang="ko-KR" altLang="en-US" b="1" dirty="0"/>
              <a:t>활성화 함수</a:t>
            </a:r>
            <a:r>
              <a:rPr lang="en-US" altLang="ko-KR" dirty="0"/>
              <a:t>: </a:t>
            </a:r>
            <a:r>
              <a:rPr lang="ko-KR" altLang="en-US" dirty="0"/>
              <a:t>각 </a:t>
            </a:r>
            <a:r>
              <a:rPr lang="en-US" altLang="ko-KR" dirty="0"/>
              <a:t>Conv2D </a:t>
            </a:r>
            <a:r>
              <a:rPr lang="ko-KR" altLang="en-US" dirty="0"/>
              <a:t>레이어 뒤에 </a:t>
            </a:r>
            <a:r>
              <a:rPr lang="en-US" altLang="ko-KR" dirty="0" err="1"/>
              <a:t>LeakyReLU</a:t>
            </a:r>
            <a:r>
              <a:rPr lang="en-US" altLang="ko-KR" dirty="0"/>
              <a:t> </a:t>
            </a:r>
            <a:r>
              <a:rPr lang="ko-KR" altLang="en-US" dirty="0"/>
              <a:t>활성화 함수를 적용합니다</a:t>
            </a:r>
            <a:r>
              <a:rPr lang="en-US" altLang="ko-KR" dirty="0"/>
              <a:t>. </a:t>
            </a:r>
            <a:r>
              <a:rPr lang="ko-KR" altLang="en-US" dirty="0"/>
              <a:t>이 함수는 음수 부분에서 기울기를 작게 유지하여 </a:t>
            </a:r>
            <a:r>
              <a:rPr lang="en-US" altLang="ko-KR" dirty="0" err="1"/>
              <a:t>ReLU</a:t>
            </a:r>
            <a:r>
              <a:rPr lang="ko-KR" altLang="en-US" dirty="0"/>
              <a:t>의 문제 중 하나인 </a:t>
            </a:r>
            <a:r>
              <a:rPr lang="en-US" altLang="ko-KR" dirty="0"/>
              <a:t>"</a:t>
            </a:r>
            <a:r>
              <a:rPr lang="ko-KR" altLang="en-US" dirty="0"/>
              <a:t>죽은 뉴런</a:t>
            </a:r>
            <a:r>
              <a:rPr lang="en-US" altLang="ko-KR" dirty="0"/>
              <a:t>" </a:t>
            </a:r>
            <a:r>
              <a:rPr lang="ko-KR" altLang="en-US" dirty="0"/>
              <a:t>문제를 완화합니다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Self-Attention </a:t>
            </a:r>
            <a:r>
              <a:rPr lang="ko-KR" altLang="en-US" b="1" dirty="0"/>
              <a:t>레이어</a:t>
            </a:r>
            <a:r>
              <a:rPr lang="en-US" altLang="ko-KR" dirty="0"/>
              <a:t>: </a:t>
            </a:r>
            <a:r>
              <a:rPr lang="ko-KR" altLang="en-US" dirty="0"/>
              <a:t>이미지 내 전역적 상관관계를 학습하기 위해 </a:t>
            </a:r>
            <a:r>
              <a:rPr lang="en-US" altLang="ko-KR" dirty="0"/>
              <a:t>Self-Attention </a:t>
            </a:r>
            <a:r>
              <a:rPr lang="ko-KR" altLang="en-US" dirty="0"/>
              <a:t>레이어를 사용합니다</a:t>
            </a:r>
            <a:r>
              <a:rPr lang="en-US" altLang="ko-KR" dirty="0"/>
              <a:t>. </a:t>
            </a:r>
            <a:r>
              <a:rPr lang="ko-KR" altLang="en-US" dirty="0"/>
              <a:t>이를 통해 </a:t>
            </a:r>
            <a:r>
              <a:rPr lang="en-US" altLang="ko-KR" dirty="0"/>
              <a:t>Discriminator</a:t>
            </a:r>
            <a:r>
              <a:rPr lang="ko-KR" altLang="en-US" dirty="0"/>
              <a:t>는 멀리 떨어진 위치 간의 관계를 반영한 특징을 학습할 수 있어</a:t>
            </a:r>
            <a:r>
              <a:rPr lang="en-US" altLang="ko-KR" dirty="0"/>
              <a:t>, </a:t>
            </a:r>
            <a:r>
              <a:rPr lang="ko-KR" altLang="en-US" dirty="0"/>
              <a:t>더 나은 판별 성능을 발휘할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마지막 </a:t>
            </a:r>
            <a:r>
              <a:rPr lang="en-US" altLang="ko-KR" b="1" dirty="0"/>
              <a:t>Conv2D </a:t>
            </a:r>
            <a:r>
              <a:rPr lang="ko-KR" altLang="en-US" b="1" dirty="0"/>
              <a:t>레이어</a:t>
            </a:r>
            <a:r>
              <a:rPr lang="en-US" altLang="ko-KR" dirty="0"/>
              <a:t>: </a:t>
            </a:r>
            <a:r>
              <a:rPr lang="ko-KR" altLang="en-US" dirty="0"/>
              <a:t>채널 수를 </a:t>
            </a:r>
            <a:r>
              <a:rPr lang="en-US" altLang="ko-KR" dirty="0"/>
              <a:t>256</a:t>
            </a:r>
            <a:r>
              <a:rPr lang="ko-KR" altLang="en-US" dirty="0"/>
              <a:t>으로 증가시키고</a:t>
            </a:r>
            <a:r>
              <a:rPr lang="en-US" altLang="ko-KR" dirty="0"/>
              <a:t>, 2x2 </a:t>
            </a:r>
            <a:r>
              <a:rPr lang="ko-KR" altLang="en-US" dirty="0"/>
              <a:t>크기의 작은 특징 </a:t>
            </a:r>
            <a:r>
              <a:rPr lang="ko-KR" altLang="en-US" dirty="0" err="1"/>
              <a:t>맵을</a:t>
            </a:r>
            <a:r>
              <a:rPr lang="ko-KR" altLang="en-US" dirty="0"/>
              <a:t> 생성하여 최종 특징을 추출합니다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Flatten </a:t>
            </a:r>
            <a:r>
              <a:rPr lang="ko-KR" altLang="en-US" b="1" dirty="0"/>
              <a:t>레이어</a:t>
            </a:r>
            <a:r>
              <a:rPr lang="en-US" altLang="ko-KR" dirty="0"/>
              <a:t>: 2x2x256 </a:t>
            </a:r>
            <a:r>
              <a:rPr lang="ko-KR" altLang="en-US" dirty="0" err="1"/>
              <a:t>텐서를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차원 벡터로 변환하여 마지막 </a:t>
            </a:r>
            <a:r>
              <a:rPr lang="en-US" altLang="ko-KR" dirty="0"/>
              <a:t>Dense </a:t>
            </a:r>
            <a:r>
              <a:rPr lang="ko-KR" altLang="en-US" dirty="0"/>
              <a:t>레이어에 전달할 수 있도록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출력 </a:t>
            </a:r>
            <a:r>
              <a:rPr lang="en-US" altLang="ko-KR" b="1" dirty="0"/>
              <a:t>Dense </a:t>
            </a:r>
            <a:r>
              <a:rPr lang="ko-KR" altLang="en-US" b="1" dirty="0"/>
              <a:t>레이어 </a:t>
            </a:r>
            <a:r>
              <a:rPr lang="en-US" altLang="ko-KR" b="1" dirty="0"/>
              <a:t>+ Spectral Normalization</a:t>
            </a:r>
            <a:r>
              <a:rPr lang="en-US" altLang="ko-KR" dirty="0"/>
              <a:t>: </a:t>
            </a:r>
            <a:r>
              <a:rPr lang="ko-KR" altLang="en-US" dirty="0"/>
              <a:t>단일 값을 출력하는 </a:t>
            </a:r>
            <a:r>
              <a:rPr lang="en-US" altLang="ko-KR" dirty="0"/>
              <a:t>Dense </a:t>
            </a:r>
            <a:r>
              <a:rPr lang="ko-KR" altLang="en-US" dirty="0"/>
              <a:t>레이어로</a:t>
            </a:r>
            <a:r>
              <a:rPr lang="en-US" altLang="ko-KR" dirty="0"/>
              <a:t>, </a:t>
            </a:r>
            <a:r>
              <a:rPr lang="ko-KR" altLang="en-US" dirty="0"/>
              <a:t>이 값은 입력 이미지가 진짜인지 가짜인지에 대한 점수입니다</a:t>
            </a:r>
            <a:r>
              <a:rPr lang="en-US" altLang="ko-KR" dirty="0"/>
              <a:t>. Spectral Normalization</a:t>
            </a:r>
            <a:r>
              <a:rPr lang="ko-KR" altLang="en-US" dirty="0"/>
              <a:t>이 적용되어 있어 학습 중 안정성을 높여줍니다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 err="1"/>
              <a:t>tf.keras.Model</a:t>
            </a:r>
            <a:r>
              <a:rPr lang="en-US" altLang="ko-KR" dirty="0"/>
              <a:t>: inputs</a:t>
            </a:r>
            <a:r>
              <a:rPr lang="ko-KR" altLang="en-US" dirty="0"/>
              <a:t>와 </a:t>
            </a:r>
            <a:r>
              <a:rPr lang="en-US" altLang="ko-KR" dirty="0"/>
              <a:t>outputs</a:t>
            </a:r>
            <a:r>
              <a:rPr lang="ko-KR" altLang="en-US" dirty="0"/>
              <a:t>을 연결하여 </a:t>
            </a:r>
            <a:r>
              <a:rPr lang="en-US" altLang="ko-KR" dirty="0"/>
              <a:t>Discriminator </a:t>
            </a:r>
            <a:r>
              <a:rPr lang="ko-KR" altLang="en-US" dirty="0"/>
              <a:t>모델을 생성합니다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4BE61D-E5D1-B711-450A-D66B9C5AF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5BDC0-0845-DE47-8DAD-01D37FA81F26}" type="slidenum">
              <a:rPr kumimoji="1" lang="ko-Kore-CA" altLang="en-US" smtClean="0"/>
              <a:t>6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66284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EF6A2-0FB0-10ED-8618-45189D6AE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CF6FDD-4646-8088-5C66-277557CE5E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AEE9A2-FBB8-4D0B-89E9-2E4258D26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b="1" dirty="0" err="1"/>
              <a:t>discriminator_loss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함수</a:t>
            </a:r>
            <a:r>
              <a:rPr lang="en-US" altLang="ko-KR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/>
              <a:t>역할</a:t>
            </a:r>
            <a:r>
              <a:rPr lang="en-US" altLang="ko-KR" sz="2400" dirty="0"/>
              <a:t>: Discriminator</a:t>
            </a:r>
            <a:r>
              <a:rPr lang="ko-KR" altLang="en-US" sz="2400" dirty="0"/>
              <a:t>가 진짜와 가짜 이미지를 구별할 수 있도록 돕는 손실 함수를 정의합니다</a:t>
            </a:r>
            <a:r>
              <a:rPr lang="en-US" altLang="ko-KR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/>
              <a:t>진짜 이미지에 대한 손실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tf.minimum</a:t>
            </a:r>
            <a:r>
              <a:rPr lang="en-US" altLang="ko-KR" sz="2400" dirty="0"/>
              <a:t>(0.0, -1 + </a:t>
            </a:r>
            <a:r>
              <a:rPr lang="en-US" altLang="ko-KR" sz="2400" dirty="0" err="1"/>
              <a:t>real_output</a:t>
            </a:r>
            <a:r>
              <a:rPr lang="en-US" altLang="ko-KR" sz="2400" dirty="0"/>
              <a:t>)</a:t>
            </a:r>
            <a:r>
              <a:rPr lang="ko-KR" altLang="en-US" sz="2400" dirty="0"/>
              <a:t>은 진짜 이미지의 </a:t>
            </a:r>
            <a:r>
              <a:rPr lang="ko-KR" altLang="en-US" sz="2400" dirty="0" err="1"/>
              <a:t>출력값이</a:t>
            </a:r>
            <a:r>
              <a:rPr lang="ko-KR" altLang="en-US" sz="2400" dirty="0"/>
              <a:t> </a:t>
            </a:r>
            <a:r>
              <a:rPr lang="en-US" altLang="ko-KR" sz="2400" dirty="0"/>
              <a:t>1</a:t>
            </a:r>
            <a:r>
              <a:rPr lang="ko-KR" altLang="en-US" sz="2400" dirty="0"/>
              <a:t>에 가까워지도록 유도합니다</a:t>
            </a:r>
            <a:r>
              <a:rPr lang="en-US" altLang="ko-KR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/>
              <a:t>가짜 이미지에 대한 손실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tf.minimum</a:t>
            </a:r>
            <a:r>
              <a:rPr lang="en-US" altLang="ko-KR" sz="2400" dirty="0"/>
              <a:t>(0.0, -1 - </a:t>
            </a:r>
            <a:r>
              <a:rPr lang="en-US" altLang="ko-KR" sz="2400" dirty="0" err="1"/>
              <a:t>fake_output</a:t>
            </a:r>
            <a:r>
              <a:rPr lang="en-US" altLang="ko-KR" sz="2400" dirty="0"/>
              <a:t>)</a:t>
            </a:r>
            <a:r>
              <a:rPr lang="ko-KR" altLang="en-US" sz="2400" dirty="0"/>
              <a:t>은 가짜 이미지의 </a:t>
            </a:r>
            <a:r>
              <a:rPr lang="ko-KR" altLang="en-US" sz="2400" dirty="0" err="1"/>
              <a:t>출력값이</a:t>
            </a:r>
            <a:r>
              <a:rPr lang="ko-KR" altLang="en-US" sz="2400" dirty="0"/>
              <a:t> </a:t>
            </a:r>
            <a:r>
              <a:rPr lang="en-US" altLang="ko-KR" sz="2400" dirty="0"/>
              <a:t>-1</a:t>
            </a:r>
            <a:r>
              <a:rPr lang="ko-KR" altLang="en-US" sz="2400" dirty="0"/>
              <a:t>에 가까워지도록 유도합니다</a:t>
            </a:r>
            <a:r>
              <a:rPr lang="en-US" altLang="ko-KR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/>
              <a:t>최종 손실 계산</a:t>
            </a:r>
            <a:r>
              <a:rPr lang="en-US" altLang="ko-KR" sz="2400" dirty="0"/>
              <a:t>: -(</a:t>
            </a:r>
            <a:r>
              <a:rPr lang="en-US" altLang="ko-KR" sz="2400" dirty="0" err="1"/>
              <a:t>real_loss</a:t>
            </a:r>
            <a:r>
              <a:rPr lang="en-US" altLang="ko-KR" sz="2400" dirty="0"/>
              <a:t> + </a:t>
            </a:r>
            <a:r>
              <a:rPr lang="en-US" altLang="ko-KR" sz="2400" dirty="0" err="1"/>
              <a:t>fake_loss</a:t>
            </a:r>
            <a:r>
              <a:rPr lang="en-US" altLang="ko-KR" sz="2400" dirty="0"/>
              <a:t>)</a:t>
            </a:r>
            <a:r>
              <a:rPr lang="ko-KR" altLang="en-US" sz="2400" dirty="0"/>
              <a:t>를 반환하여 </a:t>
            </a:r>
            <a:r>
              <a:rPr lang="en-US" altLang="ko-KR" sz="2400" dirty="0"/>
              <a:t>Discriminator</a:t>
            </a:r>
            <a:r>
              <a:rPr lang="ko-KR" altLang="en-US" sz="2400" dirty="0"/>
              <a:t>가 진짜와 가짜 이미지를 올바르게 구별하도록 합니다</a:t>
            </a:r>
            <a:r>
              <a:rPr lang="en-US" altLang="ko-KR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r>
              <a:rPr lang="en-US" altLang="ko-KR" sz="2400" b="1" dirty="0" err="1"/>
              <a:t>generator_loss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함수</a:t>
            </a:r>
            <a:r>
              <a:rPr lang="en-US" altLang="ko-KR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/>
              <a:t>역할</a:t>
            </a:r>
            <a:r>
              <a:rPr lang="en-US" altLang="ko-KR" sz="2400" dirty="0"/>
              <a:t>: Generator</a:t>
            </a:r>
            <a:r>
              <a:rPr lang="ko-KR" altLang="en-US" sz="2400" dirty="0"/>
              <a:t>가 생성한 이미지가 </a:t>
            </a:r>
            <a:r>
              <a:rPr lang="en-US" altLang="ko-KR" sz="2400" dirty="0"/>
              <a:t>Discriminator</a:t>
            </a:r>
            <a:r>
              <a:rPr lang="ko-KR" altLang="en-US" sz="2400" dirty="0"/>
              <a:t>로부터 높은 점수를 받도록 유도하는 손실 함수입니다</a:t>
            </a:r>
            <a:r>
              <a:rPr lang="en-US" altLang="ko-KR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/>
              <a:t>구현</a:t>
            </a:r>
            <a:r>
              <a:rPr lang="en-US" altLang="ko-KR" sz="2400" dirty="0"/>
              <a:t>: -</a:t>
            </a:r>
            <a:r>
              <a:rPr lang="en-US" altLang="ko-KR" sz="2400" dirty="0" err="1"/>
              <a:t>tf.reduce_mean</a:t>
            </a:r>
            <a:r>
              <a:rPr lang="en-US" altLang="ko-KR" sz="2400" dirty="0"/>
              <a:t>(</a:t>
            </a:r>
            <a:r>
              <a:rPr lang="en-US" altLang="ko-KR" sz="2400" dirty="0" err="1"/>
              <a:t>fake_output</a:t>
            </a:r>
            <a:r>
              <a:rPr lang="en-US" altLang="ko-KR" sz="2400" dirty="0"/>
              <a:t>)</a:t>
            </a:r>
            <a:r>
              <a:rPr lang="ko-KR" altLang="en-US" sz="2400" dirty="0"/>
              <a:t>을 반환하여</a:t>
            </a:r>
            <a:r>
              <a:rPr lang="en-US" altLang="ko-KR" sz="2400" dirty="0"/>
              <a:t>, Discriminator</a:t>
            </a:r>
            <a:r>
              <a:rPr lang="ko-KR" altLang="en-US" sz="2400" dirty="0"/>
              <a:t>가 생성한 이미지에 대해 높은 점수를 줄 수 있도록 유도합니다</a:t>
            </a:r>
            <a:r>
              <a:rPr lang="en-US" altLang="ko-KR" sz="2400" dirty="0"/>
              <a:t>. Generator</a:t>
            </a:r>
            <a:r>
              <a:rPr lang="ko-KR" altLang="en-US" sz="2400" dirty="0"/>
              <a:t>의 목표는 </a:t>
            </a:r>
            <a:r>
              <a:rPr lang="en-US" altLang="ko-KR" sz="2400" dirty="0"/>
              <a:t>Discriminator</a:t>
            </a:r>
            <a:r>
              <a:rPr lang="ko-KR" altLang="en-US" sz="2400" dirty="0"/>
              <a:t>의 출력을 최대화하는 것입니다</a:t>
            </a:r>
            <a:r>
              <a:rPr lang="en-US" altLang="ko-KR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r>
              <a:rPr lang="en-US" altLang="ko-KR" sz="2400" b="1" dirty="0" err="1"/>
              <a:t>gradient_penalty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함수</a:t>
            </a:r>
            <a:r>
              <a:rPr lang="en-US" altLang="ko-KR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/>
              <a:t>역할</a:t>
            </a:r>
            <a:r>
              <a:rPr lang="en-US" altLang="ko-KR" sz="2400" dirty="0"/>
              <a:t>: Gradient Penalty</a:t>
            </a:r>
            <a:r>
              <a:rPr lang="ko-KR" altLang="en-US" sz="2400" dirty="0"/>
              <a:t>를 계산하여 </a:t>
            </a:r>
            <a:r>
              <a:rPr lang="en-US" altLang="ko-KR" sz="2400" dirty="0"/>
              <a:t>Discriminator</a:t>
            </a:r>
            <a:r>
              <a:rPr lang="ko-KR" altLang="en-US" sz="2400" dirty="0"/>
              <a:t>의 학습이 안정되도록 </a:t>
            </a:r>
            <a:r>
              <a:rPr lang="ko-KR" altLang="en-US" sz="2400" dirty="0" err="1"/>
              <a:t>돕습니다</a:t>
            </a:r>
            <a:r>
              <a:rPr lang="en-US" altLang="ko-KR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/>
              <a:t>보간 </a:t>
            </a:r>
            <a:r>
              <a:rPr lang="ko-KR" altLang="en-US" sz="2400" b="1" dirty="0" err="1"/>
              <a:t>텐서</a:t>
            </a:r>
            <a:r>
              <a:rPr lang="ko-KR" altLang="en-US" sz="2400" b="1" dirty="0"/>
              <a:t> 생성</a:t>
            </a:r>
            <a:r>
              <a:rPr lang="en-US" altLang="ko-KR" sz="2400" dirty="0"/>
              <a:t>: </a:t>
            </a:r>
            <a:r>
              <a:rPr lang="ko-KR" altLang="en-US" sz="2400" dirty="0"/>
              <a:t>진짜 이미지와 가짜 이미지의 혼합</a:t>
            </a:r>
            <a:r>
              <a:rPr lang="en-US" altLang="ko-KR" sz="2400" dirty="0"/>
              <a:t>(interpolation)</a:t>
            </a:r>
            <a:r>
              <a:rPr lang="ko-KR" altLang="en-US" sz="2400" dirty="0"/>
              <a:t>된 </a:t>
            </a:r>
            <a:r>
              <a:rPr lang="ko-KR" altLang="en-US" sz="2400" dirty="0" err="1"/>
              <a:t>텐서를</a:t>
            </a:r>
            <a:r>
              <a:rPr lang="ko-KR" altLang="en-US" sz="2400" dirty="0"/>
              <a:t> 생성합니다</a:t>
            </a:r>
            <a:r>
              <a:rPr lang="en-US" altLang="ko-KR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/>
              <a:t>기울기 계산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보간된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텐서에</a:t>
            </a:r>
            <a:r>
              <a:rPr lang="ko-KR" altLang="en-US" sz="2400" dirty="0"/>
              <a:t> 대한 기울기를 계산하여</a:t>
            </a:r>
            <a:r>
              <a:rPr lang="en-US" altLang="ko-KR" sz="2400" dirty="0"/>
              <a:t>, </a:t>
            </a:r>
            <a:r>
              <a:rPr lang="ko-KR" altLang="en-US" sz="2400" dirty="0"/>
              <a:t>기울기 크기의 </a:t>
            </a:r>
            <a:r>
              <a:rPr lang="en-US" altLang="ko-KR" sz="2400" dirty="0"/>
              <a:t>L2 </a:t>
            </a:r>
            <a:r>
              <a:rPr lang="ko-KR" altLang="en-US" sz="2400" dirty="0"/>
              <a:t>노름을 구합니다</a:t>
            </a:r>
            <a:r>
              <a:rPr lang="en-US" altLang="ko-KR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b="1" dirty="0"/>
              <a:t>Gradient Penalty </a:t>
            </a:r>
            <a:r>
              <a:rPr lang="ko-KR" altLang="en-US" sz="2400" b="1" dirty="0"/>
              <a:t>계산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grads_norm</a:t>
            </a:r>
            <a:r>
              <a:rPr lang="ko-KR" altLang="en-US" sz="2400" dirty="0"/>
              <a:t>이 </a:t>
            </a:r>
            <a:r>
              <a:rPr lang="en-US" altLang="ko-KR" sz="2400" dirty="0"/>
              <a:t>1</a:t>
            </a:r>
            <a:r>
              <a:rPr lang="ko-KR" altLang="en-US" sz="2400" dirty="0"/>
              <a:t>에서 벗어난 정도를 제곱하여 </a:t>
            </a:r>
            <a:r>
              <a:rPr lang="en-US" altLang="ko-KR" sz="2400" dirty="0"/>
              <a:t>Penalty</a:t>
            </a:r>
            <a:r>
              <a:rPr lang="ko-KR" altLang="en-US" sz="2400" dirty="0"/>
              <a:t>로 계산합니다</a:t>
            </a:r>
            <a:r>
              <a:rPr lang="en-US" altLang="ko-KR" sz="2400" dirty="0"/>
              <a:t>. Discriminator</a:t>
            </a:r>
            <a:r>
              <a:rPr lang="ko-KR" altLang="en-US" sz="2400" dirty="0"/>
              <a:t>의 기울기가 </a:t>
            </a:r>
            <a:r>
              <a:rPr lang="en-US" altLang="ko-KR" sz="2400" dirty="0"/>
              <a:t>1</a:t>
            </a:r>
            <a:r>
              <a:rPr lang="ko-KR" altLang="en-US" sz="2400" dirty="0"/>
              <a:t>에 가까워지도록 유도하여 학습 안정성을 높입니다</a:t>
            </a:r>
            <a:r>
              <a:rPr lang="en-US" altLang="ko-KR" sz="240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C64605-792A-958B-730B-0B01CF055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5BDC0-0845-DE47-8DAD-01D37FA81F26}" type="slidenum">
              <a:rPr kumimoji="1" lang="ko-Kore-CA" altLang="en-US" smtClean="0"/>
              <a:t>7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784536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4A4A8-C3E9-BE85-F176-9302F80B6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03B65F-6F75-48D4-DC21-8E577649B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7752AC-444F-0EA9-2C4C-59C272A8A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TTUR </a:t>
            </a:r>
            <a:r>
              <a:rPr lang="ko-KR" altLang="en-US" b="1" dirty="0"/>
              <a:t>적용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generator_optimizer</a:t>
            </a:r>
            <a:r>
              <a:rPr lang="ko-KR" altLang="en-US" dirty="0"/>
              <a:t>와 </a:t>
            </a:r>
            <a:r>
              <a:rPr lang="en-US" altLang="ko-KR" dirty="0" err="1"/>
              <a:t>discriminator_optimizer</a:t>
            </a:r>
            <a:r>
              <a:rPr lang="ko-KR" altLang="en-US" dirty="0"/>
              <a:t>의 </a:t>
            </a:r>
            <a:r>
              <a:rPr lang="ko-KR" altLang="en-US" dirty="0" err="1"/>
              <a:t>학습률을</a:t>
            </a:r>
            <a:r>
              <a:rPr lang="ko-KR" altLang="en-US" dirty="0"/>
              <a:t> 다르게 설정하여 </a:t>
            </a:r>
            <a:r>
              <a:rPr lang="en-US" altLang="ko-KR" dirty="0"/>
              <a:t>TTUR</a:t>
            </a:r>
            <a:r>
              <a:rPr lang="ko-KR" altLang="en-US" dirty="0"/>
              <a:t>을 적용했습니다</a:t>
            </a:r>
            <a:r>
              <a:rPr lang="en-US" altLang="ko-KR" dirty="0"/>
              <a:t>. Generator</a:t>
            </a:r>
            <a:r>
              <a:rPr lang="ko-KR" altLang="en-US" dirty="0"/>
              <a:t>는 </a:t>
            </a:r>
            <a:r>
              <a:rPr lang="en-US" altLang="ko-KR" dirty="0"/>
              <a:t>5e-5, Discriminator</a:t>
            </a:r>
            <a:r>
              <a:rPr lang="ko-KR" altLang="en-US" dirty="0"/>
              <a:t>는 </a:t>
            </a:r>
            <a:r>
              <a:rPr lang="en-US" altLang="ko-KR" dirty="0"/>
              <a:t>1e-4</a:t>
            </a:r>
            <a:r>
              <a:rPr lang="ko-KR" altLang="en-US" dirty="0"/>
              <a:t>로 설정되어 </a:t>
            </a:r>
            <a:r>
              <a:rPr lang="en-US" altLang="ko-KR" dirty="0"/>
              <a:t>Discriminator</a:t>
            </a:r>
            <a:r>
              <a:rPr lang="ko-KR" altLang="en-US" dirty="0"/>
              <a:t>가 더 빠르게 학습됩니다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b="1" dirty="0"/>
              <a:t>손실 기록을 위한 리스트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gen_losses</a:t>
            </a:r>
            <a:r>
              <a:rPr lang="ko-KR" altLang="en-US" dirty="0"/>
              <a:t>와 </a:t>
            </a:r>
            <a:r>
              <a:rPr lang="en-US" altLang="ko-KR" dirty="0" err="1"/>
              <a:t>disc_losses</a:t>
            </a:r>
            <a:r>
              <a:rPr lang="en-US" altLang="ko-KR" dirty="0"/>
              <a:t> </a:t>
            </a:r>
            <a:r>
              <a:rPr lang="ko-KR" altLang="en-US" dirty="0"/>
              <a:t>리스트는 각 </a:t>
            </a:r>
            <a:r>
              <a:rPr lang="ko-KR" altLang="en-US" dirty="0" err="1"/>
              <a:t>에포크마다</a:t>
            </a:r>
            <a:r>
              <a:rPr lang="ko-KR" altLang="en-US" dirty="0"/>
              <a:t> </a:t>
            </a:r>
            <a:r>
              <a:rPr lang="en-US" altLang="ko-KR" dirty="0"/>
              <a:t>Generator</a:t>
            </a:r>
            <a:r>
              <a:rPr lang="ko-KR" altLang="en-US" dirty="0"/>
              <a:t>와 </a:t>
            </a:r>
            <a:r>
              <a:rPr lang="en-US" altLang="ko-KR" dirty="0"/>
              <a:t>Discriminator</a:t>
            </a:r>
            <a:r>
              <a:rPr lang="ko-KR" altLang="en-US" dirty="0"/>
              <a:t>의 손실을 기록하여 학습 과정을 모니터링할 수 있게 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b="1" dirty="0" err="1"/>
              <a:t>에포크</a:t>
            </a:r>
            <a:r>
              <a:rPr lang="ko-KR" altLang="en-US" b="1" dirty="0"/>
              <a:t> 반복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지정된 </a:t>
            </a:r>
            <a:r>
              <a:rPr lang="en-US" altLang="ko-KR" dirty="0"/>
              <a:t>epochs </a:t>
            </a:r>
            <a:r>
              <a:rPr lang="ko-KR" altLang="en-US" dirty="0"/>
              <a:t>수만큼 학습을 진행하며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에포크</a:t>
            </a:r>
            <a:r>
              <a:rPr lang="ko-KR" altLang="en-US" dirty="0"/>
              <a:t> 시작 시 시간을 기록합니다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b="1" dirty="0"/>
              <a:t>배치 반복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for </a:t>
            </a:r>
            <a:r>
              <a:rPr lang="en-US" altLang="ko-KR" dirty="0" err="1"/>
              <a:t>real_images</a:t>
            </a:r>
            <a:r>
              <a:rPr lang="en-US" altLang="ko-KR" dirty="0"/>
              <a:t> in dataset: </a:t>
            </a:r>
            <a:r>
              <a:rPr lang="ko-KR" altLang="en-US" dirty="0"/>
              <a:t>각 </a:t>
            </a:r>
            <a:r>
              <a:rPr lang="ko-KR" altLang="en-US" dirty="0" err="1"/>
              <a:t>에포크</a:t>
            </a:r>
            <a:r>
              <a:rPr lang="ko-KR" altLang="en-US" dirty="0"/>
              <a:t> 동안 데이터셋에서 배치 단위로 실제 이미지를 가져와 학습합니다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b="1" dirty="0"/>
              <a:t>Discriminator </a:t>
            </a:r>
            <a:r>
              <a:rPr lang="ko-KR" altLang="en-US" b="1" dirty="0"/>
              <a:t>학습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손실 계산</a:t>
            </a:r>
            <a:r>
              <a:rPr lang="en-US" altLang="ko-KR" dirty="0"/>
              <a:t>: Discriminator</a:t>
            </a:r>
            <a:r>
              <a:rPr lang="ko-KR" altLang="en-US" dirty="0"/>
              <a:t>는 가짜 이미지</a:t>
            </a:r>
            <a:r>
              <a:rPr lang="en-US" altLang="ko-KR" dirty="0"/>
              <a:t>(</a:t>
            </a:r>
            <a:r>
              <a:rPr lang="en-US" altLang="ko-KR" dirty="0" err="1"/>
              <a:t>fake_images</a:t>
            </a:r>
            <a:r>
              <a:rPr lang="en-US" altLang="ko-KR" dirty="0"/>
              <a:t>)</a:t>
            </a:r>
            <a:r>
              <a:rPr lang="ko-KR" altLang="en-US" dirty="0"/>
              <a:t>와 실제 이미지</a:t>
            </a:r>
            <a:r>
              <a:rPr lang="en-US" altLang="ko-KR" dirty="0"/>
              <a:t>(</a:t>
            </a:r>
            <a:r>
              <a:rPr lang="en-US" altLang="ko-KR" dirty="0" err="1"/>
              <a:t>real_images</a:t>
            </a:r>
            <a:r>
              <a:rPr lang="en-US" altLang="ko-KR" dirty="0"/>
              <a:t>)</a:t>
            </a:r>
            <a:r>
              <a:rPr lang="ko-KR" altLang="en-US" dirty="0"/>
              <a:t>를 평가하여 손실을 계산합니다</a:t>
            </a:r>
            <a:r>
              <a:rPr lang="en-US" altLang="ko-KR" dirty="0"/>
              <a:t>. </a:t>
            </a:r>
            <a:r>
              <a:rPr lang="ko-KR" altLang="en-US" dirty="0"/>
              <a:t>여기에는 </a:t>
            </a:r>
            <a:r>
              <a:rPr lang="en-US" altLang="ko-KR" dirty="0"/>
              <a:t>Hinge Loss</a:t>
            </a:r>
            <a:r>
              <a:rPr lang="ko-KR" altLang="en-US" dirty="0"/>
              <a:t>와 </a:t>
            </a:r>
            <a:r>
              <a:rPr lang="en-US" altLang="ko-KR" dirty="0"/>
              <a:t>Gradient Penalty</a:t>
            </a:r>
            <a:r>
              <a:rPr lang="ko-KR" altLang="en-US" dirty="0"/>
              <a:t>가 포함됩니다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가중치 업데이트</a:t>
            </a:r>
            <a:r>
              <a:rPr lang="en-US" altLang="ko-KR" dirty="0"/>
              <a:t>: </a:t>
            </a:r>
            <a:r>
              <a:rPr lang="en-US" altLang="ko-KR" dirty="0" err="1"/>
              <a:t>disc_tape</a:t>
            </a:r>
            <a:r>
              <a:rPr lang="ko-KR" altLang="en-US" dirty="0"/>
              <a:t>에서 기록된 손실의 </a:t>
            </a:r>
            <a:r>
              <a:rPr lang="ko-KR" altLang="en-US" dirty="0" err="1"/>
              <a:t>그래디언트를</a:t>
            </a:r>
            <a:r>
              <a:rPr lang="ko-KR" altLang="en-US" dirty="0"/>
              <a:t> 구해 </a:t>
            </a:r>
            <a:r>
              <a:rPr lang="en-US" altLang="ko-KR" dirty="0" err="1"/>
              <a:t>discriminator_optimizer</a:t>
            </a:r>
            <a:r>
              <a:rPr lang="ko-KR" altLang="en-US" dirty="0"/>
              <a:t>로 가중치를 업데이트합니다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b="1" dirty="0"/>
              <a:t>Generator </a:t>
            </a:r>
            <a:r>
              <a:rPr lang="ko-KR" altLang="en-US" b="1" dirty="0"/>
              <a:t>학습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손실 계산</a:t>
            </a:r>
            <a:r>
              <a:rPr lang="en-US" altLang="ko-KR" dirty="0"/>
              <a:t>: Generator</a:t>
            </a:r>
            <a:r>
              <a:rPr lang="ko-KR" altLang="en-US" dirty="0"/>
              <a:t>는 </a:t>
            </a:r>
            <a:r>
              <a:rPr lang="en-US" altLang="ko-KR" dirty="0"/>
              <a:t>Discriminator</a:t>
            </a:r>
            <a:r>
              <a:rPr lang="ko-KR" altLang="en-US" dirty="0"/>
              <a:t>의 출력을 기반으로 높은 점수를 받도록 유도되는 방향으로 손실이 계산됩니다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가중치 업데이트</a:t>
            </a:r>
            <a:r>
              <a:rPr lang="en-US" altLang="ko-KR" dirty="0"/>
              <a:t>: </a:t>
            </a:r>
            <a:r>
              <a:rPr lang="en-US" altLang="ko-KR" dirty="0" err="1"/>
              <a:t>gen_tape</a:t>
            </a:r>
            <a:r>
              <a:rPr lang="ko-KR" altLang="en-US" dirty="0"/>
              <a:t>에서 기록된 손실의 </a:t>
            </a:r>
            <a:r>
              <a:rPr lang="ko-KR" altLang="en-US" dirty="0" err="1"/>
              <a:t>그래디언트를</a:t>
            </a:r>
            <a:r>
              <a:rPr lang="ko-KR" altLang="en-US" dirty="0"/>
              <a:t> 구해 </a:t>
            </a:r>
            <a:r>
              <a:rPr lang="en-US" altLang="ko-KR" dirty="0" err="1"/>
              <a:t>generator_optimizer</a:t>
            </a:r>
            <a:r>
              <a:rPr lang="ko-KR" altLang="en-US" dirty="0"/>
              <a:t>로 가중치를 업데이트합니다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2ED0C-C3A3-FDC1-39E0-A7B3B7E89A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5BDC0-0845-DE47-8DAD-01D37FA81F26}" type="slidenum">
              <a:rPr kumimoji="1" lang="ko-Kore-CA" altLang="en-US" smtClean="0"/>
              <a:t>8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552868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EB736-4A3A-7972-9C76-6EA34786E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4CE694-9B85-F166-4B6C-860BE1934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7CFE25-AFE0-A420-7531-2E1287F80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/>
              <a:t>에포크</a:t>
            </a:r>
            <a:r>
              <a:rPr lang="ko-KR" altLang="en-US" b="1" dirty="0"/>
              <a:t> 손실 기록 및 시간 계산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각 배치의 손실을 누적하고</a:t>
            </a:r>
            <a:r>
              <a:rPr lang="en-US" altLang="ko-KR" dirty="0"/>
              <a:t>, </a:t>
            </a:r>
            <a:r>
              <a:rPr lang="ko-KR" altLang="en-US" dirty="0" err="1"/>
              <a:t>에포크가</a:t>
            </a:r>
            <a:r>
              <a:rPr lang="ko-KR" altLang="en-US" dirty="0"/>
              <a:t> 끝날 때 평균 손실을 계산합니다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에포크의</a:t>
            </a:r>
            <a:r>
              <a:rPr lang="ko-KR" altLang="en-US" dirty="0"/>
              <a:t> 학습 시간도 측정하여 출력합니다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b="1" dirty="0"/>
              <a:t>이미지 저장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save_interval</a:t>
            </a:r>
            <a:r>
              <a:rPr lang="ko-KR" altLang="en-US" dirty="0"/>
              <a:t>마다 </a:t>
            </a:r>
            <a:r>
              <a:rPr lang="en-US" altLang="ko-KR" dirty="0"/>
              <a:t>Generator</a:t>
            </a:r>
            <a:r>
              <a:rPr lang="ko-KR" altLang="en-US" dirty="0"/>
              <a:t>가 생성한 이미지를 저장하여 학습 중간 결과를 확인할 수 있게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7731B0-0D8D-345D-EC09-2CEDBF1C2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5BDC0-0845-DE47-8DAD-01D37FA81F26}" type="slidenum">
              <a:rPr kumimoji="1" lang="ko-Kore-CA" altLang="en-US" smtClean="0"/>
              <a:t>9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753865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9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C6736-4305-DC4F-85C1-059FF053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71" y="365125"/>
            <a:ext cx="11080529" cy="449067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1" lang="ko-Kore-CA" altLang="en-US" sz="3600" b="1" kern="1200" dirty="0">
                <a:solidFill>
                  <a:srgbClr val="0A1F62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CA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CFDC2-E277-EA44-8A44-8969E763D0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8724" y="1101969"/>
            <a:ext cx="10965101" cy="529883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  <a:defRPr kumimoji="1" lang="ko-KR" altLang="en-US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0" algn="l" defTabSz="914400" rtl="0" eaLnBrk="1" latinLnBrk="0" hangingPunct="1">
              <a:defRPr kumimoji="1" lang="ko-KR" altLang="en-US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342900" indent="-342900" algn="l" defTabSz="914400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  <a:defRPr kumimoji="1" lang="ko-KR" altLang="en-US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342900" indent="-342900" algn="l" defTabSz="914400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  <a:defRPr kumimoji="1" lang="ko-KR" altLang="en-US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628650" indent="-266700" algn="l" defTabSz="914400" rtl="0" eaLnBrk="1" latinLnBrk="0" hangingPunct="1">
              <a:lnSpc>
                <a:spcPct val="150000"/>
              </a:lnSpc>
              <a:buFont typeface="Wingdings" panose="05000000000000000000" pitchFamily="2" charset="2"/>
              <a:buChar char="§"/>
              <a:defRPr kumimoji="1" lang="ko-Kore-CA" altLang="en-US" sz="18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115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C6736-4305-DC4F-85C1-059FF053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71" y="365125"/>
            <a:ext cx="11080529" cy="449067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1" lang="ko-Kore-CA" altLang="en-US" sz="3600" b="1" kern="1200" dirty="0">
                <a:solidFill>
                  <a:srgbClr val="0A1F62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CA" altLang="en-US" dirty="0"/>
          </a:p>
        </p:txBody>
      </p:sp>
    </p:spTree>
    <p:extLst>
      <p:ext uri="{BB962C8B-B14F-4D97-AF65-F5344CB8AC3E}">
        <p14:creationId xmlns:p14="http://schemas.microsoft.com/office/powerpoint/2010/main" val="1276516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z="4640">
                <a:latin typeface="한컴 고딕" panose="02000500000000000000" pitchFamily="2" charset="-127"/>
                <a:ea typeface="한컴 고딕" panose="02000500000000000000" pitchFamily="2" charset="-127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 marL="312528" marR="0" indent="-312528" algn="l" defTabSz="410751" rtl="0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kumimoji="0" sz="22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한컴 고딕" panose="02000500000000000000" pitchFamily="2" charset="-127"/>
                <a:sym typeface="Helvetica Neue"/>
              </a:defRPr>
            </a:lvl1pPr>
            <a:lvl2pPr marL="553621" indent="-241093">
              <a:lnSpc>
                <a:spcPct val="150000"/>
              </a:lnSpc>
              <a:buFont typeface="Wingdings" panose="05000000000000000000" pitchFamily="2" charset="2"/>
              <a:buChar char="§"/>
              <a:defRPr kumimoji="0" sz="1687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한컴 고딕" panose="02000500000000000000" pitchFamily="2" charset="-127"/>
                <a:sym typeface="Helvetica Neue"/>
              </a:defRPr>
            </a:lvl2pPr>
            <a:lvl3pPr>
              <a:lnSpc>
                <a:spcPct val="150000"/>
              </a:lnSpc>
              <a:spcBef>
                <a:spcPts val="0"/>
              </a:spcBef>
              <a:defRPr sz="1687"/>
            </a:lvl3pPr>
            <a:lvl4pPr marL="1259041" indent="-321457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687"/>
            </a:lvl4pPr>
            <a:lvl5pPr marL="1562640" indent="-312528">
              <a:lnSpc>
                <a:spcPct val="150000"/>
              </a:lnSpc>
              <a:spcBef>
                <a:spcPts val="0"/>
              </a:spcBef>
              <a:buFont typeface="한컴 고딕" panose="02000500000000000000" pitchFamily="2" charset="-127"/>
              <a:buChar char="-"/>
              <a:defRPr sz="1687"/>
            </a:lvl5pPr>
          </a:lstStyle>
          <a:p>
            <a:r>
              <a:rPr dirty="0"/>
              <a:t>Body Level One</a:t>
            </a:r>
          </a:p>
          <a:p>
            <a:pPr marL="625056" marR="0" lvl="1" indent="-312528" algn="l" defTabSz="410751" rtl="0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45000"/>
              <a:buFont typeface="Wingdings" panose="05000000000000000000" pitchFamily="2" charset="2"/>
              <a:buChar char="§"/>
              <a:tabLst/>
            </a:pPr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327687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772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8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C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867D29-79FA-3693-2626-DDFD15A3A4EC}"/>
              </a:ext>
            </a:extLst>
          </p:cNvPr>
          <p:cNvSpPr txBox="1"/>
          <p:nvPr/>
        </p:nvSpPr>
        <p:spPr>
          <a:xfrm>
            <a:off x="1103586" y="4913068"/>
            <a:ext cx="10388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이찬호</a:t>
            </a:r>
            <a:endParaRPr kumimoji="1"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r>
              <a:rPr kumimoji="1"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서울과학기술대학교 국방인공지능응용학과 </a:t>
            </a:r>
            <a:r>
              <a:rPr kumimoji="1"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 </a:t>
            </a:r>
            <a:r>
              <a:rPr kumimoji="1" lang="ko-KR" altLang="en-US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국방인공지능융합연구소</a:t>
            </a:r>
            <a:endParaRPr kumimoji="1"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D44DD-C830-314A-96D2-F2B5521F452F}"/>
              </a:ext>
            </a:extLst>
          </p:cNvPr>
          <p:cNvSpPr txBox="1"/>
          <p:nvPr/>
        </p:nvSpPr>
        <p:spPr>
          <a:xfrm>
            <a:off x="1103586" y="747642"/>
            <a:ext cx="8410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Progressive Growing of GANs for Improved Quality, Stability, and Variation (PGGAN, 2018)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80EBAA-282F-9E47-BDD4-FCCB12F83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326" y="496499"/>
            <a:ext cx="2250536" cy="2250536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7717A7F-A11E-4CA0-C378-1CDEB1DCF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019495"/>
              </p:ext>
            </p:extLst>
          </p:nvPr>
        </p:nvGraphicFramePr>
        <p:xfrm>
          <a:off x="458270" y="176142"/>
          <a:ext cx="11221112" cy="61214"/>
        </p:xfrm>
        <a:graphic>
          <a:graphicData uri="http://schemas.openxmlformats.org/drawingml/2006/table">
            <a:tbl>
              <a:tblPr/>
              <a:tblGrid>
                <a:gridCol w="1884853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454762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881497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05AD744-4F3B-737F-8970-06BAF0EA5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793108"/>
              </p:ext>
            </p:extLst>
          </p:nvPr>
        </p:nvGraphicFramePr>
        <p:xfrm>
          <a:off x="458270" y="6620644"/>
          <a:ext cx="11221112" cy="61214"/>
        </p:xfrm>
        <a:graphic>
          <a:graphicData uri="http://schemas.openxmlformats.org/drawingml/2006/table">
            <a:tbl>
              <a:tblPr/>
              <a:tblGrid>
                <a:gridCol w="1884853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454762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881497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38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6A649-EF46-DC10-424D-20D9DAE97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D54763-5C10-E14F-6A38-F2D775C83017}"/>
              </a:ext>
            </a:extLst>
          </p:cNvPr>
          <p:cNvSpPr txBox="1"/>
          <p:nvPr/>
        </p:nvSpPr>
        <p:spPr>
          <a:xfrm>
            <a:off x="458268" y="0"/>
            <a:ext cx="11407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Result</a:t>
            </a:r>
            <a:endParaRPr kumimoji="1" lang="ko-Kore-CA" altLang="en-US" sz="3600" b="1" dirty="0">
              <a:solidFill>
                <a:srgbClr val="0A1F6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1B44852-F111-6DB5-4B9C-27EEA1261567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589522"/>
          <a:ext cx="11407467" cy="61214"/>
        </p:xfrm>
        <a:graphic>
          <a:graphicData uri="http://schemas.openxmlformats.org/drawingml/2006/table">
            <a:tbl>
              <a:tblPr/>
              <a:tblGrid>
                <a:gridCol w="1916156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51213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979174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D69BD7-0B39-0E21-0A89-F9922A75E766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6620643"/>
          <a:ext cx="9444266" cy="61214"/>
        </p:xfrm>
        <a:graphic>
          <a:graphicData uri="http://schemas.openxmlformats.org/drawingml/2006/table">
            <a:tbl>
              <a:tblPr/>
              <a:tblGrid>
                <a:gridCol w="1586390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290770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4950169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57A8842-E236-D3DE-E289-CA85F00BA1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908" y="6394305"/>
            <a:ext cx="1833827" cy="360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2EE466-3F27-193E-BF63-2FDA7B7E5171}"/>
              </a:ext>
            </a:extLst>
          </p:cNvPr>
          <p:cNvSpPr txBox="1"/>
          <p:nvPr/>
        </p:nvSpPr>
        <p:spPr>
          <a:xfrm>
            <a:off x="2278993" y="3105835"/>
            <a:ext cx="7634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원격으로 보여드리겠습니다</a:t>
            </a:r>
            <a:r>
              <a:rPr kumimoji="1"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.</a:t>
            </a:r>
            <a:endParaRPr kumimoji="1" lang="en-CA" altLang="ko-Kore-CA" sz="3600" b="1" dirty="0">
              <a:solidFill>
                <a:srgbClr val="0A1F6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123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5D44DD-C830-314A-96D2-F2B5521F452F}"/>
              </a:ext>
            </a:extLst>
          </p:cNvPr>
          <p:cNvSpPr txBox="1"/>
          <p:nvPr/>
        </p:nvSpPr>
        <p:spPr>
          <a:xfrm>
            <a:off x="2278993" y="2013228"/>
            <a:ext cx="763401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CA" sz="13800" b="1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QnA</a:t>
            </a:r>
            <a:endParaRPr kumimoji="1" lang="en-US" altLang="ko-Kore-CA" sz="48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ctr"/>
            <a:r>
              <a:rPr kumimoji="1" lang="en-US" altLang="ko-Kore-CA" sz="40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THANKS</a:t>
            </a:r>
            <a:r>
              <a:rPr kumimoji="1" lang="ko-KR" altLang="en-US" sz="40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40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FOR YOUR</a:t>
            </a:r>
            <a:r>
              <a:rPr kumimoji="1" lang="ko-KR" altLang="en-US" sz="40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40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ATTENTION</a:t>
            </a:r>
            <a:endParaRPr kumimoji="1" lang="en-CA" altLang="ko-Kore-CA" sz="4000" b="1" dirty="0">
              <a:solidFill>
                <a:srgbClr val="0A1F6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F782B2A-C47D-FB9C-BA09-2850180431C5}"/>
              </a:ext>
            </a:extLst>
          </p:cNvPr>
          <p:cNvGraphicFramePr>
            <a:graphicFrameLocks noGrp="1"/>
          </p:cNvGraphicFramePr>
          <p:nvPr/>
        </p:nvGraphicFramePr>
        <p:xfrm>
          <a:off x="458270" y="176142"/>
          <a:ext cx="11221112" cy="61214"/>
        </p:xfrm>
        <a:graphic>
          <a:graphicData uri="http://schemas.openxmlformats.org/drawingml/2006/table">
            <a:tbl>
              <a:tblPr/>
              <a:tblGrid>
                <a:gridCol w="1884853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454762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881497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4589588-901F-732D-75B9-E50BA44D6B9F}"/>
              </a:ext>
            </a:extLst>
          </p:cNvPr>
          <p:cNvGraphicFramePr>
            <a:graphicFrameLocks noGrp="1"/>
          </p:cNvGraphicFramePr>
          <p:nvPr/>
        </p:nvGraphicFramePr>
        <p:xfrm>
          <a:off x="458270" y="6620644"/>
          <a:ext cx="11221112" cy="61214"/>
        </p:xfrm>
        <a:graphic>
          <a:graphicData uri="http://schemas.openxmlformats.org/drawingml/2006/table">
            <a:tbl>
              <a:tblPr/>
              <a:tblGrid>
                <a:gridCol w="1884853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454762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881497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9785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3E3C94C-6333-B668-185E-3951C9F6D9EF}"/>
              </a:ext>
            </a:extLst>
          </p:cNvPr>
          <p:cNvSpPr txBox="1"/>
          <p:nvPr/>
        </p:nvSpPr>
        <p:spPr>
          <a:xfrm>
            <a:off x="5353938" y="6283978"/>
            <a:ext cx="1484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FIG 1. CIFAR-10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B6598-1FA6-4145-AEE2-CD92C15D0F00}"/>
              </a:ext>
            </a:extLst>
          </p:cNvPr>
          <p:cNvSpPr txBox="1"/>
          <p:nvPr/>
        </p:nvSpPr>
        <p:spPr>
          <a:xfrm>
            <a:off x="458269" y="0"/>
            <a:ext cx="10489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Datasets</a:t>
            </a:r>
            <a:endParaRPr kumimoji="1" lang="ko-Kore-CA" altLang="en-US" sz="3600" b="1" dirty="0">
              <a:solidFill>
                <a:srgbClr val="0A1F6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8645996-F7AC-F4AF-40CA-96A32975F896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589522"/>
          <a:ext cx="11407467" cy="61214"/>
        </p:xfrm>
        <a:graphic>
          <a:graphicData uri="http://schemas.openxmlformats.org/drawingml/2006/table">
            <a:tbl>
              <a:tblPr/>
              <a:tblGrid>
                <a:gridCol w="1916156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51213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979174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B2330AA-7DA5-F72C-72C6-EE9607DD5AE7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6620643"/>
          <a:ext cx="9444266" cy="61214"/>
        </p:xfrm>
        <a:graphic>
          <a:graphicData uri="http://schemas.openxmlformats.org/drawingml/2006/table">
            <a:tbl>
              <a:tblPr/>
              <a:tblGrid>
                <a:gridCol w="1586390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290770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4950169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42FDAD1-E889-53D9-4F36-F4BA73EF1E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908" y="6394305"/>
            <a:ext cx="1833827" cy="360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D0FDD-B566-E6F0-0800-363DD3C9F1B0}"/>
              </a:ext>
            </a:extLst>
          </p:cNvPr>
          <p:cNvSpPr txBox="1"/>
          <p:nvPr/>
        </p:nvSpPr>
        <p:spPr>
          <a:xfrm>
            <a:off x="458269" y="660775"/>
            <a:ext cx="11407466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CIFAR-10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(Canadian Institute For Advanced Research)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해상도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32 X 32 X 3 (RGB)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60,000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 이미지로 구성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10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클래스로 구성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비행기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자동차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고양이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사슴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개구리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트럭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클래스별로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6,000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1028" name="Picture 4" descr="CIFAR-10 Dataset | Papers With Code">
            <a:extLst>
              <a:ext uri="{FF2B5EF4-FFF2-40B4-BE49-F238E27FC236}">
                <a16:creationId xmlns:a16="http://schemas.microsoft.com/office/drawing/2014/main" id="{3DF63C01-BC82-2A65-0044-44C1D818E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303" y="2323978"/>
            <a:ext cx="5129395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366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DAFA8-FAA9-4031-C7F8-701D41CF7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082E49-10C2-721C-8618-BE94AC01D9DC}"/>
              </a:ext>
            </a:extLst>
          </p:cNvPr>
          <p:cNvSpPr txBox="1"/>
          <p:nvPr/>
        </p:nvSpPr>
        <p:spPr>
          <a:xfrm>
            <a:off x="458268" y="0"/>
            <a:ext cx="11407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Self-Attention Generative Adversarial Networks</a:t>
            </a:r>
            <a:endParaRPr kumimoji="1" lang="ko-Kore-CA" altLang="en-US" sz="3600" b="1" dirty="0">
              <a:solidFill>
                <a:srgbClr val="0A1F6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A97E88-AABD-BAD5-7940-116A12556EEB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589522"/>
          <a:ext cx="11407467" cy="61214"/>
        </p:xfrm>
        <a:graphic>
          <a:graphicData uri="http://schemas.openxmlformats.org/drawingml/2006/table">
            <a:tbl>
              <a:tblPr/>
              <a:tblGrid>
                <a:gridCol w="1916156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51213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979174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316F0F-BCF1-3F6D-2262-E1472E9D614E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6620643"/>
          <a:ext cx="9444266" cy="61214"/>
        </p:xfrm>
        <a:graphic>
          <a:graphicData uri="http://schemas.openxmlformats.org/drawingml/2006/table">
            <a:tbl>
              <a:tblPr/>
              <a:tblGrid>
                <a:gridCol w="1586390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290770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4950169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CA04967-3602-F7AA-402F-43B9D328F9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908" y="6394305"/>
            <a:ext cx="1833827" cy="3602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169A1DF-D5BF-8C98-A6C0-9722D69D6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336" y="1137918"/>
            <a:ext cx="9345329" cy="45821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D121CB-FD3C-7C04-FD5A-349D7708302D}"/>
              </a:ext>
            </a:extLst>
          </p:cNvPr>
          <p:cNvSpPr txBox="1"/>
          <p:nvPr/>
        </p:nvSpPr>
        <p:spPr>
          <a:xfrm>
            <a:off x="4830205" y="5720342"/>
            <a:ext cx="2531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FIG 2. Self-Attention Module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5EF423-BF4E-23BE-9171-9C59BA82CC4D}"/>
              </a:ext>
            </a:extLst>
          </p:cNvPr>
          <p:cNvSpPr txBox="1"/>
          <p:nvPr/>
        </p:nvSpPr>
        <p:spPr>
          <a:xfrm>
            <a:off x="458269" y="660775"/>
            <a:ext cx="11407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Self-Attention Module</a:t>
            </a:r>
          </a:p>
        </p:txBody>
      </p:sp>
    </p:spTree>
    <p:extLst>
      <p:ext uri="{BB962C8B-B14F-4D97-AF65-F5344CB8AC3E}">
        <p14:creationId xmlns:p14="http://schemas.microsoft.com/office/powerpoint/2010/main" val="3921969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A6F20-1742-AD38-5FDB-52B6EFB66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B32DF49-64D3-6CD4-9E73-3FD41EE18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916" y="2568158"/>
            <a:ext cx="7478169" cy="23434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F4CCC1-0DFC-D797-43B9-F07F0858D105}"/>
              </a:ext>
            </a:extLst>
          </p:cNvPr>
          <p:cNvSpPr txBox="1"/>
          <p:nvPr/>
        </p:nvSpPr>
        <p:spPr>
          <a:xfrm>
            <a:off x="4541503" y="4911893"/>
            <a:ext cx="2558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FIG 3. Spectral Normalization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A83196-30AD-911D-F24A-DCDB3209A8E6}"/>
              </a:ext>
            </a:extLst>
          </p:cNvPr>
          <p:cNvSpPr txBox="1"/>
          <p:nvPr/>
        </p:nvSpPr>
        <p:spPr>
          <a:xfrm>
            <a:off x="458269" y="0"/>
            <a:ext cx="10489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Spectral Normalization</a:t>
            </a:r>
            <a:endParaRPr kumimoji="1" lang="ko-Kore-CA" altLang="en-US" sz="3600" b="1" dirty="0">
              <a:solidFill>
                <a:srgbClr val="0A1F6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101E9E1-D8A2-6226-28BD-BF780EE12525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589522"/>
          <a:ext cx="11407467" cy="61214"/>
        </p:xfrm>
        <a:graphic>
          <a:graphicData uri="http://schemas.openxmlformats.org/drawingml/2006/table">
            <a:tbl>
              <a:tblPr/>
              <a:tblGrid>
                <a:gridCol w="1916156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51213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979174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0B57EBF-8686-DEB9-78AF-0880D87AA6AB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6620643"/>
          <a:ext cx="9444266" cy="61214"/>
        </p:xfrm>
        <a:graphic>
          <a:graphicData uri="http://schemas.openxmlformats.org/drawingml/2006/table">
            <a:tbl>
              <a:tblPr/>
              <a:tblGrid>
                <a:gridCol w="1586390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290770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4950169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127AAEC-DC2C-7BBA-5965-B8EBFAA04D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908" y="6394305"/>
            <a:ext cx="1833827" cy="360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64DFCF-61A0-6739-7B15-96F07F86C105}"/>
              </a:ext>
            </a:extLst>
          </p:cNvPr>
          <p:cNvSpPr txBox="1"/>
          <p:nvPr/>
        </p:nvSpPr>
        <p:spPr>
          <a:xfrm>
            <a:off x="458269" y="660775"/>
            <a:ext cx="1140746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Spectral Normalization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Spectral Normalization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제한하여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Lipschitz constant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억제하는 정규화 기법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Lipschitz constant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Discriminator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기울기가 과도하게 변하지 않도록 제어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 역할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 정규화 기법들과 달리 추가적인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하이퍼파라미터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튜닝 불필요하며 계산 비용이 적게 듦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학습 안정성을 높이기 위해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cGAN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처음 도입되었으며 이 기법을 통해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안정적인 학습을 유도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422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27C38-15E8-0CF3-1425-F3719F618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FB10163-CE4F-6F1D-DCA6-AA52F86B1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93" y="1466576"/>
            <a:ext cx="9774014" cy="3924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FB8C8A-0DCB-E8F4-7AE9-4A55B84EC14D}"/>
              </a:ext>
            </a:extLst>
          </p:cNvPr>
          <p:cNvSpPr txBox="1"/>
          <p:nvPr/>
        </p:nvSpPr>
        <p:spPr>
          <a:xfrm>
            <a:off x="4957772" y="5391424"/>
            <a:ext cx="2276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FIG 4. SAGAN(Generator)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68053-F477-3C66-4D3F-1F87C66A3756}"/>
              </a:ext>
            </a:extLst>
          </p:cNvPr>
          <p:cNvSpPr txBox="1"/>
          <p:nvPr/>
        </p:nvSpPr>
        <p:spPr>
          <a:xfrm>
            <a:off x="458268" y="0"/>
            <a:ext cx="11407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SAGAN – Generator</a:t>
            </a:r>
            <a:endParaRPr kumimoji="1" lang="ko-Kore-CA" altLang="en-US" sz="3600" b="1" dirty="0">
              <a:solidFill>
                <a:srgbClr val="0A1F6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7E34579-4E93-8115-014C-D20649ABCC8D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589522"/>
          <a:ext cx="11407467" cy="61214"/>
        </p:xfrm>
        <a:graphic>
          <a:graphicData uri="http://schemas.openxmlformats.org/drawingml/2006/table">
            <a:tbl>
              <a:tblPr/>
              <a:tblGrid>
                <a:gridCol w="1916156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51213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979174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D8AF9F1-7E40-C71B-318B-08CE85C68B66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6620643"/>
          <a:ext cx="9444266" cy="61214"/>
        </p:xfrm>
        <a:graphic>
          <a:graphicData uri="http://schemas.openxmlformats.org/drawingml/2006/table">
            <a:tbl>
              <a:tblPr/>
              <a:tblGrid>
                <a:gridCol w="1586390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290770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4950169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8B554323-028F-6506-C6B9-FECAE24853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908" y="6394305"/>
            <a:ext cx="1833827" cy="3602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ABE30C-FBDF-D448-D682-561AC9C2C45B}"/>
              </a:ext>
            </a:extLst>
          </p:cNvPr>
          <p:cNvSpPr txBox="1"/>
          <p:nvPr/>
        </p:nvSpPr>
        <p:spPr>
          <a:xfrm>
            <a:off x="458269" y="660775"/>
            <a:ext cx="11407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SAGAN (Generator)</a:t>
            </a:r>
          </a:p>
        </p:txBody>
      </p:sp>
    </p:spTree>
    <p:extLst>
      <p:ext uri="{BB962C8B-B14F-4D97-AF65-F5344CB8AC3E}">
        <p14:creationId xmlns:p14="http://schemas.microsoft.com/office/powerpoint/2010/main" val="2442599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5547D-B57C-D767-CEF0-1A1D99841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0E572C3-369F-CCB9-5483-618676274B75}"/>
              </a:ext>
            </a:extLst>
          </p:cNvPr>
          <p:cNvSpPr txBox="1"/>
          <p:nvPr/>
        </p:nvSpPr>
        <p:spPr>
          <a:xfrm>
            <a:off x="4825524" y="5048476"/>
            <a:ext cx="254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FIG 4. SAGAN(Discriminator)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E47319-F2CA-3B02-DB48-ABC59626D197}"/>
              </a:ext>
            </a:extLst>
          </p:cNvPr>
          <p:cNvSpPr txBox="1"/>
          <p:nvPr/>
        </p:nvSpPr>
        <p:spPr>
          <a:xfrm>
            <a:off x="458268" y="0"/>
            <a:ext cx="11407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GAN – Discriminator</a:t>
            </a:r>
            <a:endParaRPr kumimoji="1" lang="ko-Kore-CA" altLang="en-US" sz="3600" b="1" dirty="0">
              <a:solidFill>
                <a:srgbClr val="0A1F6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C6352FD-DF4E-9CD0-2C5C-BB588051D987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589522"/>
          <a:ext cx="11407467" cy="61214"/>
        </p:xfrm>
        <a:graphic>
          <a:graphicData uri="http://schemas.openxmlformats.org/drawingml/2006/table">
            <a:tbl>
              <a:tblPr/>
              <a:tblGrid>
                <a:gridCol w="1916156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51213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979174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373E6D-A4AF-4CEE-8146-9BFE1654D09F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6620643"/>
          <a:ext cx="9444266" cy="61214"/>
        </p:xfrm>
        <a:graphic>
          <a:graphicData uri="http://schemas.openxmlformats.org/drawingml/2006/table">
            <a:tbl>
              <a:tblPr/>
              <a:tblGrid>
                <a:gridCol w="1586390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290770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4950169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CD6F8A6-E5E2-10A4-3332-D1BA781CFD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908" y="6394305"/>
            <a:ext cx="1833827" cy="3602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C4ED28-5DDE-E48B-951C-53A8F3E5F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967" y="1809524"/>
            <a:ext cx="9612066" cy="32389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B76A18-26A6-E7B3-7B58-B365D4125175}"/>
              </a:ext>
            </a:extLst>
          </p:cNvPr>
          <p:cNvSpPr txBox="1"/>
          <p:nvPr/>
        </p:nvSpPr>
        <p:spPr>
          <a:xfrm>
            <a:off x="458269" y="660775"/>
            <a:ext cx="11407466" cy="71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SAGAN (Generator)</a:t>
            </a: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모델은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진짜 이미지는 높은 점수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가짜 이미지는 낮은 점수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주는 방향으로 학습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701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13F65-7BA4-2B0B-5753-D973DD72D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85123A-5E54-F421-E37A-A6E57E935C13}"/>
              </a:ext>
            </a:extLst>
          </p:cNvPr>
          <p:cNvSpPr txBox="1"/>
          <p:nvPr/>
        </p:nvSpPr>
        <p:spPr>
          <a:xfrm>
            <a:off x="458268" y="0"/>
            <a:ext cx="11407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Generator Loss &amp; Discriminator Loss</a:t>
            </a:r>
            <a:endParaRPr kumimoji="1" lang="ko-Kore-CA" altLang="en-US" sz="3600" b="1" dirty="0">
              <a:solidFill>
                <a:srgbClr val="0A1F6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571B46D-E811-37A4-7DD8-D3F0891430DA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589522"/>
          <a:ext cx="11407467" cy="61214"/>
        </p:xfrm>
        <a:graphic>
          <a:graphicData uri="http://schemas.openxmlformats.org/drawingml/2006/table">
            <a:tbl>
              <a:tblPr/>
              <a:tblGrid>
                <a:gridCol w="1916156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51213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979174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FF4C6C9-4344-90A6-7D59-341BB2F9DD9E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6620643"/>
          <a:ext cx="9444266" cy="61214"/>
        </p:xfrm>
        <a:graphic>
          <a:graphicData uri="http://schemas.openxmlformats.org/drawingml/2006/table">
            <a:tbl>
              <a:tblPr/>
              <a:tblGrid>
                <a:gridCol w="1586390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290770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4950169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F8B6329-1CFD-5D56-436E-6D856F32F0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908" y="6394305"/>
            <a:ext cx="1833827" cy="3602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4912CA-9DDB-2CEC-0B6F-0A91F8C725FC}"/>
              </a:ext>
            </a:extLst>
          </p:cNvPr>
          <p:cNvSpPr txBox="1"/>
          <p:nvPr/>
        </p:nvSpPr>
        <p:spPr>
          <a:xfrm>
            <a:off x="5566592" y="5608388"/>
            <a:ext cx="1058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FIG 5. Loss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204766-1F22-0E1B-1DA5-646632BD1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415" y="1247471"/>
            <a:ext cx="9107171" cy="4363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53A858-9233-E6FA-6AD2-2CCDB1687BD8}"/>
              </a:ext>
            </a:extLst>
          </p:cNvPr>
          <p:cNvSpPr txBox="1"/>
          <p:nvPr/>
        </p:nvSpPr>
        <p:spPr>
          <a:xfrm>
            <a:off x="458269" y="660775"/>
            <a:ext cx="11407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SAGAN Loss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072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56E76-B7FA-48A8-E841-F41D13D09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BA826A1-6814-529F-5081-BEA0D138C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14" y="669312"/>
            <a:ext cx="7376573" cy="59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B7D799-6276-DF37-12BA-C35E15FD61E4}"/>
              </a:ext>
            </a:extLst>
          </p:cNvPr>
          <p:cNvSpPr txBox="1"/>
          <p:nvPr/>
        </p:nvSpPr>
        <p:spPr>
          <a:xfrm>
            <a:off x="9784287" y="5792115"/>
            <a:ext cx="1987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FIG 6. SAGAN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Training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63EBB-08FE-A8AD-F427-A847A8AEF7B9}"/>
              </a:ext>
            </a:extLst>
          </p:cNvPr>
          <p:cNvSpPr txBox="1"/>
          <p:nvPr/>
        </p:nvSpPr>
        <p:spPr>
          <a:xfrm>
            <a:off x="458268" y="0"/>
            <a:ext cx="11407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6-1. SAGAN Training</a:t>
            </a:r>
            <a:endParaRPr kumimoji="1" lang="ko-Kore-CA" altLang="en-US" sz="3600" b="1" dirty="0">
              <a:solidFill>
                <a:srgbClr val="0A1F6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C34FA17-F9DD-0B7B-C75F-BA1040E4856B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589522"/>
          <a:ext cx="11407467" cy="61214"/>
        </p:xfrm>
        <a:graphic>
          <a:graphicData uri="http://schemas.openxmlformats.org/drawingml/2006/table">
            <a:tbl>
              <a:tblPr/>
              <a:tblGrid>
                <a:gridCol w="1916156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51213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979174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26FA852-7398-DF7F-1387-495B15E48621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6620643"/>
          <a:ext cx="9444266" cy="61214"/>
        </p:xfrm>
        <a:graphic>
          <a:graphicData uri="http://schemas.openxmlformats.org/drawingml/2006/table">
            <a:tbl>
              <a:tblPr/>
              <a:tblGrid>
                <a:gridCol w="1586390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290770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4950169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348DCD7-CCAF-48A4-5C77-405C737D95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908" y="6394305"/>
            <a:ext cx="1833827" cy="36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0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2641B-C566-38DE-54FC-156FCA467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8C81DD-7A5E-07CF-CC63-D75B9547A2ED}"/>
              </a:ext>
            </a:extLst>
          </p:cNvPr>
          <p:cNvSpPr txBox="1"/>
          <p:nvPr/>
        </p:nvSpPr>
        <p:spPr>
          <a:xfrm>
            <a:off x="458268" y="0"/>
            <a:ext cx="11407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0A1F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6-1. SAGAN Training</a:t>
            </a:r>
            <a:endParaRPr kumimoji="1" lang="ko-Kore-CA" altLang="en-US" sz="3600" b="1" dirty="0">
              <a:solidFill>
                <a:srgbClr val="0A1F6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C2E1DE2-B081-67E9-02D5-48507D4CDF0E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589522"/>
          <a:ext cx="11407467" cy="61214"/>
        </p:xfrm>
        <a:graphic>
          <a:graphicData uri="http://schemas.openxmlformats.org/drawingml/2006/table">
            <a:tbl>
              <a:tblPr/>
              <a:tblGrid>
                <a:gridCol w="1916156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351213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5979174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E4532FA-7008-CCD3-CE13-6088834835E7}"/>
              </a:ext>
            </a:extLst>
          </p:cNvPr>
          <p:cNvGraphicFramePr>
            <a:graphicFrameLocks noGrp="1"/>
          </p:cNvGraphicFramePr>
          <p:nvPr/>
        </p:nvGraphicFramePr>
        <p:xfrm>
          <a:off x="458269" y="6620643"/>
          <a:ext cx="9444266" cy="61214"/>
        </p:xfrm>
        <a:graphic>
          <a:graphicData uri="http://schemas.openxmlformats.org/drawingml/2006/table">
            <a:tbl>
              <a:tblPr/>
              <a:tblGrid>
                <a:gridCol w="1586390">
                  <a:extLst>
                    <a:ext uri="{9D8B030D-6E8A-4147-A177-3AD203B41FA5}">
                      <a16:colId xmlns:a16="http://schemas.microsoft.com/office/drawing/2014/main" val="1085651812"/>
                    </a:ext>
                  </a:extLst>
                </a:gridCol>
                <a:gridCol w="2907707">
                  <a:extLst>
                    <a:ext uri="{9D8B030D-6E8A-4147-A177-3AD203B41FA5}">
                      <a16:colId xmlns:a16="http://schemas.microsoft.com/office/drawing/2014/main" val="2729400916"/>
                    </a:ext>
                  </a:extLst>
                </a:gridCol>
                <a:gridCol w="4950169">
                  <a:extLst>
                    <a:ext uri="{9D8B030D-6E8A-4147-A177-3AD203B41FA5}">
                      <a16:colId xmlns:a16="http://schemas.microsoft.com/office/drawing/2014/main" val="686828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7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080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8834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E8DE6B1-1C6D-D400-CDB2-487530D66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908" y="6394305"/>
            <a:ext cx="1833827" cy="3602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7CB25B-0D65-A04A-0DEB-35E7C6D5C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889" y="1971472"/>
            <a:ext cx="8402223" cy="2915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2530F9-BE0D-E288-30EE-D4EB20D4D2AB}"/>
              </a:ext>
            </a:extLst>
          </p:cNvPr>
          <p:cNvSpPr txBox="1"/>
          <p:nvPr/>
        </p:nvSpPr>
        <p:spPr>
          <a:xfrm>
            <a:off x="5102427" y="4886529"/>
            <a:ext cx="1987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FIG 6. SAGAN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Training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070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62653</TotalTime>
  <Words>1701</Words>
  <Application>Microsoft Office PowerPoint</Application>
  <PresentationFormat>와이드스크린</PresentationFormat>
  <Paragraphs>178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나눔바른고딕</vt:lpstr>
      <vt:lpstr>바탕</vt:lpstr>
      <vt:lpstr>Wingdings</vt:lpstr>
      <vt:lpstr>Arial</vt:lpstr>
      <vt:lpstr>Calibri</vt:lpstr>
      <vt:lpstr>한컴 고딕</vt:lpstr>
      <vt:lpstr>나눔스퀘어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서경원</dc:creator>
  <cp:lastModifiedBy>찬호 이</cp:lastModifiedBy>
  <cp:revision>4108</cp:revision>
  <cp:lastPrinted>2021-08-24T09:40:12Z</cp:lastPrinted>
  <dcterms:created xsi:type="dcterms:W3CDTF">2020-08-30T01:42:37Z</dcterms:created>
  <dcterms:modified xsi:type="dcterms:W3CDTF">2024-11-10T02:34:08Z</dcterms:modified>
</cp:coreProperties>
</file>